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2192000" cy="6858000"/>
  <p:notesSz cx="9929813" cy="67992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286892"/>
            <a:ext cx="59963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2899" y="1348638"/>
            <a:ext cx="4338955" cy="352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304" y="1477517"/>
            <a:ext cx="3342004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8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5" y="0"/>
                </a:moveTo>
                <a:lnTo>
                  <a:pt x="0" y="0"/>
                </a:lnTo>
                <a:lnTo>
                  <a:pt x="1208191" y="6857999"/>
                </a:lnTo>
                <a:lnTo>
                  <a:pt x="2587665" y="6857999"/>
                </a:lnTo>
                <a:lnTo>
                  <a:pt x="258766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8000"/>
                </a:lnTo>
                <a:lnTo>
                  <a:pt x="2851161" y="6858000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8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5" y="0"/>
                </a:moveTo>
                <a:lnTo>
                  <a:pt x="0" y="0"/>
                </a:lnTo>
                <a:lnTo>
                  <a:pt x="1208191" y="6857999"/>
                </a:lnTo>
                <a:lnTo>
                  <a:pt x="2587665" y="6857999"/>
                </a:lnTo>
                <a:lnTo>
                  <a:pt x="258766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8000"/>
                </a:lnTo>
                <a:lnTo>
                  <a:pt x="2851161" y="6858000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181482"/>
            <a:ext cx="7724775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056231"/>
            <a:ext cx="8332470" cy="3693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4200" y="457200"/>
            <a:ext cx="633920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8345" algn="ctr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Организационное </a:t>
            </a:r>
            <a:r>
              <a:rPr sz="5400" dirty="0">
                <a:solidFill>
                  <a:srgbClr val="90C225"/>
                </a:solidFill>
                <a:latin typeface="Trebuchet MS"/>
                <a:cs typeface="Trebuchet MS"/>
              </a:rPr>
              <a:t>собрание</a:t>
            </a:r>
            <a:r>
              <a:rPr sz="54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5400" spc="-25" dirty="0">
                <a:solidFill>
                  <a:srgbClr val="90C225"/>
                </a:solidFill>
                <a:latin typeface="Trebuchet MS"/>
                <a:cs typeface="Trebuchet MS"/>
              </a:rPr>
              <a:t>для </a:t>
            </a:r>
            <a:r>
              <a:rPr sz="5400" dirty="0">
                <a:solidFill>
                  <a:srgbClr val="90C225"/>
                </a:solidFill>
                <a:latin typeface="Trebuchet MS"/>
                <a:cs typeface="Trebuchet MS"/>
              </a:rPr>
              <a:t>родителей</a:t>
            </a:r>
            <a:r>
              <a:rPr sz="5400" spc="-29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будущих первоклассников</a:t>
            </a:r>
            <a:endParaRPr sz="5400" dirty="0">
              <a:latin typeface="Trebuchet MS"/>
              <a:cs typeface="Trebuchet M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084B9B0-7ACA-8277-ECF1-8242A0A4D609}"/>
              </a:ext>
            </a:extLst>
          </p:cNvPr>
          <p:cNvGrpSpPr/>
          <p:nvPr/>
        </p:nvGrpSpPr>
        <p:grpSpPr>
          <a:xfrm>
            <a:off x="304800" y="3886200"/>
            <a:ext cx="5486400" cy="2673754"/>
            <a:chOff x="-1270" y="0"/>
            <a:chExt cx="5373370" cy="288798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E77B392-60B7-95C5-2DD6-7D33F666C4EB}"/>
                </a:ext>
              </a:extLst>
            </p:cNvPr>
            <p:cNvSpPr/>
            <p:nvPr/>
          </p:nvSpPr>
          <p:spPr>
            <a:xfrm>
              <a:off x="0" y="0"/>
              <a:ext cx="5373370" cy="2887980"/>
            </a:xfrm>
            <a:custGeom>
              <a:avLst/>
              <a:gdLst/>
              <a:ahLst/>
              <a:cxnLst/>
              <a:rect l="l" t="t" r="r" b="b"/>
              <a:pathLst>
                <a:path w="5373370" h="2887980">
                  <a:moveTo>
                    <a:pt x="5373370" y="621030"/>
                  </a:moveTo>
                  <a:cubicBezTo>
                    <a:pt x="5373370" y="963930"/>
                    <a:pt x="5095240" y="1242060"/>
                    <a:pt x="4752340" y="1242060"/>
                  </a:cubicBezTo>
                  <a:lnTo>
                    <a:pt x="3628390" y="1242060"/>
                  </a:lnTo>
                  <a:cubicBezTo>
                    <a:pt x="3602990" y="1242060"/>
                    <a:pt x="3582670" y="1263650"/>
                    <a:pt x="3582670" y="1289050"/>
                  </a:cubicBezTo>
                  <a:cubicBezTo>
                    <a:pt x="3582670" y="1380490"/>
                    <a:pt x="3562350" y="1466850"/>
                    <a:pt x="3528060" y="1545590"/>
                  </a:cubicBezTo>
                  <a:cubicBezTo>
                    <a:pt x="3506470" y="1592580"/>
                    <a:pt x="3540760" y="1645920"/>
                    <a:pt x="3592830" y="1645920"/>
                  </a:cubicBezTo>
                  <a:cubicBezTo>
                    <a:pt x="3935730" y="1645920"/>
                    <a:pt x="4213860" y="1924050"/>
                    <a:pt x="4213860" y="2266950"/>
                  </a:cubicBezTo>
                  <a:cubicBezTo>
                    <a:pt x="4213860" y="2609850"/>
                    <a:pt x="3935730" y="2887980"/>
                    <a:pt x="3592830" y="2887980"/>
                  </a:cubicBezTo>
                  <a:lnTo>
                    <a:pt x="1252220" y="2887980"/>
                  </a:lnTo>
                  <a:cubicBezTo>
                    <a:pt x="909320" y="2887980"/>
                    <a:pt x="631190" y="2609850"/>
                    <a:pt x="631190" y="2266950"/>
                  </a:cubicBezTo>
                  <a:cubicBezTo>
                    <a:pt x="631190" y="2175510"/>
                    <a:pt x="651510" y="2089150"/>
                    <a:pt x="685800" y="2010410"/>
                  </a:cubicBezTo>
                  <a:cubicBezTo>
                    <a:pt x="707390" y="1963420"/>
                    <a:pt x="673100" y="1910080"/>
                    <a:pt x="621030" y="1910080"/>
                  </a:cubicBezTo>
                  <a:cubicBezTo>
                    <a:pt x="278130" y="1910080"/>
                    <a:pt x="0" y="1631950"/>
                    <a:pt x="0" y="1289050"/>
                  </a:cubicBezTo>
                  <a:cubicBezTo>
                    <a:pt x="0" y="946150"/>
                    <a:pt x="278130" y="668020"/>
                    <a:pt x="621030" y="668020"/>
                  </a:cubicBezTo>
                  <a:lnTo>
                    <a:pt x="1744980" y="668020"/>
                  </a:lnTo>
                  <a:cubicBezTo>
                    <a:pt x="1770380" y="668020"/>
                    <a:pt x="1790700" y="647700"/>
                    <a:pt x="1790700" y="622300"/>
                  </a:cubicBezTo>
                  <a:lnTo>
                    <a:pt x="1790700" y="621030"/>
                  </a:lnTo>
                  <a:cubicBezTo>
                    <a:pt x="1790700" y="278130"/>
                    <a:pt x="2068830" y="0"/>
                    <a:pt x="2411730" y="0"/>
                  </a:cubicBezTo>
                  <a:lnTo>
                    <a:pt x="4751070" y="0"/>
                  </a:lnTo>
                  <a:cubicBezTo>
                    <a:pt x="5095240" y="0"/>
                    <a:pt x="5373370" y="278130"/>
                    <a:pt x="5373370" y="621030"/>
                  </a:cubicBezTo>
                  <a:close/>
                </a:path>
              </a:pathLst>
            </a:custGeom>
            <a:blipFill>
              <a:blip r:embed="rId2"/>
              <a:stretch>
                <a:fillRect t="-3020" b="-20793"/>
              </a:stretch>
            </a:blipFill>
          </p:spPr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D5D3CC-69E3-BF04-6D4B-EB8F1E9E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7880"/>
            <a:ext cx="3587506" cy="11616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Мотивационная</a:t>
            </a:r>
            <a:r>
              <a:rPr spc="-254" dirty="0"/>
              <a:t> </a:t>
            </a:r>
            <a:r>
              <a:rPr spc="-10" dirty="0"/>
              <a:t>готовность: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80" y="1426590"/>
            <a:ext cx="8194040" cy="4977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218440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Если</a:t>
            </a:r>
            <a:r>
              <a:rPr sz="24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вы</a:t>
            </a:r>
            <a:r>
              <a:rPr sz="2400" b="1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хотите</a:t>
            </a:r>
            <a:r>
              <a:rPr sz="2400" b="1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помочь</a:t>
            </a:r>
            <a:r>
              <a:rPr sz="24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ребенку</a:t>
            </a:r>
            <a:r>
              <a:rPr sz="24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учиться</a:t>
            </a:r>
            <a:r>
              <a:rPr sz="24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404040"/>
                </a:solidFill>
                <a:latin typeface="Trebuchet MS"/>
                <a:cs typeface="Trebuchet MS"/>
              </a:rPr>
              <a:t>школе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радостно,</a:t>
            </a:r>
            <a:r>
              <a:rPr sz="2400" b="1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начните</a:t>
            </a:r>
            <a:r>
              <a:rPr sz="2400" b="1" i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rebuchet MS"/>
                <a:cs typeface="Trebuchet MS"/>
              </a:rPr>
              <a:t>со</a:t>
            </a:r>
            <a:r>
              <a:rPr sz="2400" b="1" i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404040"/>
                </a:solidFill>
                <a:latin typeface="Trebuchet MS"/>
                <a:cs typeface="Trebuchet MS"/>
              </a:rPr>
              <a:t>следующего:</a:t>
            </a:r>
            <a:endParaRPr sz="2400">
              <a:latin typeface="Trebuchet MS"/>
              <a:cs typeface="Trebuchet MS"/>
            </a:endParaRPr>
          </a:p>
          <a:p>
            <a:pPr marL="1612900" marR="28575" indent="-228600">
              <a:lnSpc>
                <a:spcPts val="2590"/>
              </a:lnSpc>
              <a:spcBef>
                <a:spcPts val="1000"/>
              </a:spcBef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расскажите,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значит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школьником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какие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обязанности</a:t>
            </a:r>
            <a:r>
              <a:rPr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появятся</a:t>
            </a: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школе;</a:t>
            </a:r>
            <a:endParaRPr sz="2400">
              <a:latin typeface="Trebuchet MS"/>
              <a:cs typeface="Trebuchet MS"/>
            </a:endParaRPr>
          </a:p>
          <a:p>
            <a:pPr marL="1612900" marR="988694" indent="-228600">
              <a:lnSpc>
                <a:spcPts val="2590"/>
              </a:lnSpc>
              <a:spcBef>
                <a:spcPts val="1015"/>
              </a:spcBef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воспитывайте</a:t>
            </a:r>
            <a:r>
              <a:rPr sz="2400" b="1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интерес</a:t>
            </a:r>
            <a:r>
              <a:rPr sz="2400" b="1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400" b="1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содержанию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занятий,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получению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новых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знаний;</a:t>
            </a:r>
            <a:endParaRPr sz="2400">
              <a:latin typeface="Trebuchet MS"/>
              <a:cs typeface="Trebuchet MS"/>
            </a:endParaRPr>
          </a:p>
          <a:p>
            <a:pPr marL="1384300">
              <a:lnSpc>
                <a:spcPts val="2740"/>
              </a:lnSpc>
              <a:spcBef>
                <a:spcPts val="675"/>
              </a:spcBef>
            </a:pPr>
            <a:r>
              <a:rPr sz="19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b="1" spc="7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доступных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примерах</a:t>
            </a: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покажите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важность</a:t>
            </a:r>
            <a:endParaRPr sz="2400">
              <a:latin typeface="Trebuchet MS"/>
              <a:cs typeface="Trebuchet MS"/>
            </a:endParaRPr>
          </a:p>
          <a:p>
            <a:pPr marL="1612900">
              <a:lnSpc>
                <a:spcPts val="2740"/>
              </a:lnSpc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уроков,</a:t>
            </a:r>
            <a:r>
              <a:rPr sz="24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оценок,</a:t>
            </a:r>
            <a:r>
              <a:rPr sz="2400" b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школьного</a:t>
            </a:r>
            <a:r>
              <a:rPr sz="2400" b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распорядка;</a:t>
            </a:r>
            <a:endParaRPr sz="2400">
              <a:latin typeface="Trebuchet MS"/>
              <a:cs typeface="Trebuchet MS"/>
            </a:endParaRPr>
          </a:p>
          <a:p>
            <a:pPr marL="1612900" marR="1925955" indent="-228600">
              <a:lnSpc>
                <a:spcPts val="2590"/>
              </a:lnSpc>
              <a:spcBef>
                <a:spcPts val="1035"/>
              </a:spcBef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воспитывайте</a:t>
            </a:r>
            <a:r>
              <a:rPr sz="2400" b="1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произвольность,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управляемость</a:t>
            </a:r>
            <a:r>
              <a:rPr sz="24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поведения;</a:t>
            </a:r>
            <a:endParaRPr sz="2400">
              <a:latin typeface="Trebuchet MS"/>
              <a:cs typeface="Trebuchet MS"/>
            </a:endParaRPr>
          </a:p>
          <a:p>
            <a:pPr marL="1612900" marR="608330" indent="-228600">
              <a:lnSpc>
                <a:spcPts val="2590"/>
              </a:lnSpc>
              <a:spcBef>
                <a:spcPts val="1015"/>
              </a:spcBef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никогда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говорите о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том,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школе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неинтересно,</a:t>
            </a:r>
            <a:r>
              <a:rPr sz="2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напрасная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трата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времени</a:t>
            </a:r>
            <a:r>
              <a:rPr sz="2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сил.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707" y="547116"/>
            <a:ext cx="3066288" cy="27675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630682"/>
            <a:ext cx="79165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Каким</a:t>
            </a:r>
            <a:r>
              <a:rPr sz="3200" spc="52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уровнем</a:t>
            </a:r>
            <a:r>
              <a:rPr sz="3200" spc="-2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навыков</a:t>
            </a:r>
            <a:r>
              <a:rPr sz="3200" spc="-4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и</a:t>
            </a:r>
            <a:r>
              <a:rPr sz="3200" spc="-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мыслительных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процессов</a:t>
            </a:r>
            <a:r>
              <a:rPr sz="3200" spc="330" dirty="0">
                <a:solidFill>
                  <a:srgbClr val="90C225"/>
                </a:solidFill>
                <a:latin typeface="Trebuchet MS"/>
                <a:cs typeface="Trebuchet MS"/>
              </a:rPr>
              <a:t> 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должен</a:t>
            </a:r>
            <a:r>
              <a:rPr sz="3200" spc="-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обладать</a:t>
            </a:r>
            <a:r>
              <a:rPr sz="3200" spc="-2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ребёнок</a:t>
            </a:r>
            <a:r>
              <a:rPr sz="3200" spc="-25" dirty="0">
                <a:solidFill>
                  <a:srgbClr val="90C225"/>
                </a:solidFill>
                <a:latin typeface="Trebuchet MS"/>
                <a:cs typeface="Trebuchet MS"/>
              </a:rPr>
              <a:t> на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момент</a:t>
            </a:r>
            <a:r>
              <a:rPr sz="3200" spc="-4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поступления</a:t>
            </a:r>
            <a:r>
              <a:rPr sz="3200" spc="-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в</a:t>
            </a:r>
            <a:r>
              <a:rPr sz="3200" spc="-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первый</a:t>
            </a:r>
            <a:r>
              <a:rPr sz="3200" spc="-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класс?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391" y="2429255"/>
            <a:ext cx="5375148" cy="3582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95529"/>
            <a:ext cx="6477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Развитие</a:t>
            </a:r>
            <a:r>
              <a:rPr b="1" spc="2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школьно-значимых </a:t>
            </a:r>
            <a:r>
              <a:rPr b="1" dirty="0">
                <a:latin typeface="Trebuchet MS"/>
                <a:cs typeface="Trebuchet MS"/>
              </a:rPr>
              <a:t>психологических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функций: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480" y="1477517"/>
            <a:ext cx="8399145" cy="4547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941705" indent="-342900">
              <a:lnSpc>
                <a:spcPts val="3020"/>
              </a:lnSpc>
              <a:spcBef>
                <a:spcPts val="48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мелких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мышц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руки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(рука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развита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хорошо,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ребенок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уверенно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владеет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карандашом,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ножницами);</a:t>
            </a:r>
            <a:endParaRPr sz="2800">
              <a:latin typeface="Trebuchet MS"/>
              <a:cs typeface="Trebuchet MS"/>
            </a:endParaRPr>
          </a:p>
          <a:p>
            <a:pPr marL="355600" marR="76200" indent="-342900">
              <a:lnSpc>
                <a:spcPts val="3020"/>
              </a:lnSpc>
              <a:spcBef>
                <a:spcPts val="1019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пространственная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организация,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координация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движений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(умение</a:t>
            </a: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правильно</a:t>
            </a:r>
            <a:r>
              <a:rPr sz="2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определять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выше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ts val="2985"/>
              </a:lnSpc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ниже,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вперед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назад,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слева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справа);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координация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системе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глаз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рука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(ребенок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правильно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перенести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тетрадь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простейший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графический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образ</a:t>
            </a:r>
            <a:r>
              <a:rPr sz="2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узор,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фигуру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зрительно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воспринимаемый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расстоянии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(например,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из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книг)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291795"/>
            <a:ext cx="6129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Развитие</a:t>
            </a:r>
            <a:r>
              <a:rPr spc="-85" dirty="0"/>
              <a:t> </a:t>
            </a:r>
            <a:r>
              <a:rPr spc="-30" dirty="0"/>
              <a:t>школьно-</a:t>
            </a:r>
            <a:r>
              <a:rPr spc="-10" dirty="0"/>
              <a:t>значимых </a:t>
            </a:r>
            <a:r>
              <a:rPr dirty="0"/>
              <a:t>психологических</a:t>
            </a:r>
            <a:r>
              <a:rPr spc="-260" dirty="0"/>
              <a:t> </a:t>
            </a:r>
            <a:r>
              <a:rPr spc="-10" dirty="0"/>
              <a:t>функций: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76832"/>
            <a:ext cx="8368030" cy="46005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429895" indent="-342900">
              <a:lnSpc>
                <a:spcPct val="90000"/>
              </a:lnSpc>
              <a:spcBef>
                <a:spcPts val="415"/>
              </a:spcBef>
            </a:pPr>
            <a:r>
              <a:rPr sz="2050" spc="19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spc="204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логического</a:t>
            </a:r>
            <a:r>
              <a:rPr sz="2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мышления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(способность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находить</a:t>
            </a:r>
            <a:r>
              <a:rPr sz="2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сходства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различия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разных</a:t>
            </a:r>
            <a:r>
              <a:rPr sz="2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предметов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сравнении,</a:t>
            </a:r>
            <a:r>
              <a:rPr sz="2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умение</a:t>
            </a:r>
            <a:r>
              <a:rPr sz="2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правильно</a:t>
            </a:r>
            <a:r>
              <a:rPr sz="2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объединять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предметы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группы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общим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существенным признакам);</a:t>
            </a:r>
            <a:endParaRPr sz="2600">
              <a:latin typeface="Trebuchet MS"/>
              <a:cs typeface="Trebuchet MS"/>
            </a:endParaRPr>
          </a:p>
          <a:p>
            <a:pPr marL="355600" marR="561340" indent="-342900" algn="just">
              <a:lnSpc>
                <a:spcPct val="90000"/>
              </a:lnSpc>
              <a:spcBef>
                <a:spcPts val="1005"/>
              </a:spcBef>
            </a:pPr>
            <a:r>
              <a:rPr sz="2050" spc="19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spc="19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2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произвольного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внимания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(способность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удерживать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внимание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выполняемой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работе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течение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15-20</a:t>
            </a:r>
            <a:r>
              <a:rPr sz="2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минут);</a:t>
            </a:r>
            <a:endParaRPr sz="26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</a:pPr>
            <a:r>
              <a:rPr sz="2050" spc="19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2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произвольной</a:t>
            </a:r>
            <a:r>
              <a:rPr sz="2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памяти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(способность</a:t>
            </a:r>
            <a:r>
              <a:rPr sz="2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к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опосредованному</a:t>
            </a:r>
            <a:r>
              <a:rPr sz="26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запоминанию:</a:t>
            </a:r>
            <a:r>
              <a:rPr sz="26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связывать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запоминаемый</a:t>
            </a:r>
            <a:r>
              <a:rPr sz="2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материал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конкретным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символом/слово</a:t>
            </a:r>
            <a:r>
              <a:rPr sz="2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картинка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2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rebuchet MS"/>
                <a:cs typeface="Trebuchet MS"/>
              </a:rPr>
              <a:t>слово-ситуация/).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4917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Важен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не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объем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знаний</a:t>
            </a:r>
            <a:r>
              <a:rPr b="1" spc="-7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ребенка, </a:t>
            </a:r>
            <a:r>
              <a:rPr b="1" dirty="0">
                <a:latin typeface="Trebuchet MS"/>
                <a:cs typeface="Trebuchet MS"/>
              </a:rPr>
              <a:t>а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качество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знаний: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8321040" cy="342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rebuchet MS"/>
                <a:cs typeface="Trebuchet MS"/>
              </a:rPr>
              <a:t>Важно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учить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читать,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а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развивать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речь.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учить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писать,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создавать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rebuchet MS"/>
                <a:cs typeface="Trebuchet MS"/>
              </a:rPr>
              <a:t>условия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для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развития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мелкой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моторики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руки.</a:t>
            </a:r>
            <a:endParaRPr sz="1800">
              <a:latin typeface="Trebuchet MS"/>
              <a:cs typeface="Trebuchet MS"/>
            </a:endParaRPr>
          </a:p>
          <a:p>
            <a:pPr marL="355600" marR="32639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rebuchet MS"/>
                <a:cs typeface="Trebuchet MS"/>
              </a:rPr>
              <a:t>Для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полноценного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развития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дошкольнику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необходимо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общаться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со </a:t>
            </a:r>
            <a:r>
              <a:rPr sz="1800" dirty="0">
                <a:latin typeface="Trebuchet MS"/>
                <a:cs typeface="Trebuchet MS"/>
              </a:rPr>
              <a:t>сверстниками,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взрослыми,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играть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развивающие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игры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слушать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чтение </a:t>
            </a:r>
            <a:r>
              <a:rPr sz="1800" dirty="0">
                <a:latin typeface="Trebuchet MS"/>
                <a:cs typeface="Trebuchet MS"/>
              </a:rPr>
              <a:t>книг,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рисовать,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лепить,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фантазировать.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42354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	</a:t>
            </a:r>
            <a:r>
              <a:rPr sz="1800" dirty="0">
                <a:latin typeface="Trebuchet MS"/>
                <a:cs typeface="Trebuchet MS"/>
              </a:rPr>
              <a:t>Чем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больше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ребенок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будет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причастен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подготовке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школе,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обсуждению </a:t>
            </a:r>
            <a:r>
              <a:rPr sz="1800" dirty="0">
                <a:latin typeface="Trebuchet MS"/>
                <a:cs typeface="Trebuchet MS"/>
              </a:rPr>
              <a:t>будущего,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чем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больше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он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будет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знать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школе,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новой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жизни,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тем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легче </a:t>
            </a:r>
            <a:r>
              <a:rPr sz="1800" dirty="0">
                <a:latin typeface="Trebuchet MS"/>
                <a:cs typeface="Trebuchet MS"/>
              </a:rPr>
              <a:t>ему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будет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личностно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нее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включиться.</a:t>
            </a:r>
            <a:endParaRPr sz="1800">
              <a:latin typeface="Trebuchet MS"/>
              <a:cs typeface="Trebuchet MS"/>
            </a:endParaRPr>
          </a:p>
          <a:p>
            <a:pPr marL="355600" marR="440055" indent="-342900">
              <a:lnSpc>
                <a:spcPct val="100000"/>
              </a:lnSpc>
              <a:spcBef>
                <a:spcPts val="1005"/>
              </a:spcBef>
              <a:tabLst>
                <a:tab pos="42354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	</a:t>
            </a:r>
            <a:r>
              <a:rPr sz="1800" dirty="0">
                <a:latin typeface="Trebuchet MS"/>
                <a:cs typeface="Trebuchet MS"/>
              </a:rPr>
              <a:t>Чтобы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ребёнок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умел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слышать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учителя,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обращайте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внимание,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как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он </a:t>
            </a:r>
            <a:r>
              <a:rPr sz="1800" dirty="0">
                <a:latin typeface="Trebuchet MS"/>
                <a:cs typeface="Trebuchet MS"/>
              </a:rPr>
              <a:t>понимает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ваши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словесные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инструкции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требования,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которые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должны </a:t>
            </a:r>
            <a:r>
              <a:rPr sz="1800" dirty="0">
                <a:latin typeface="Trebuchet MS"/>
                <a:cs typeface="Trebuchet MS"/>
              </a:rPr>
              <a:t>быть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чёткими,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доброжелательными,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немногословными,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спокойными.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9379" y="1056132"/>
            <a:ext cx="5370576" cy="46893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522" y="272541"/>
            <a:ext cx="6309995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41140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Создавайте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общую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установку,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общую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позицию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ребенка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отношению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школе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3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учению.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Такая</a:t>
            </a:r>
            <a:r>
              <a:rPr sz="3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позиция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должна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сделать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поступление</a:t>
            </a:r>
            <a:r>
              <a:rPr sz="3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3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школу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радостно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ожидаемым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событием,</a:t>
            </a:r>
            <a:r>
              <a:rPr sz="3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вызвать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положительное</a:t>
            </a:r>
            <a:r>
              <a:rPr sz="3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отношение</a:t>
            </a:r>
            <a:r>
              <a:rPr sz="3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к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предстоящему</a:t>
            </a:r>
            <a:r>
              <a:rPr sz="3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учению</a:t>
            </a:r>
            <a:r>
              <a:rPr sz="3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другими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ребятами</a:t>
            </a:r>
            <a:r>
              <a:rPr sz="3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школе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сделать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само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учение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радостным</a:t>
            </a:r>
            <a:r>
              <a:rPr sz="3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интересным</a:t>
            </a:r>
            <a:r>
              <a:rPr sz="3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занятием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47954"/>
            <a:ext cx="59315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«Портрет»</a:t>
            </a:r>
            <a:r>
              <a:rPr spc="-155" dirty="0"/>
              <a:t> </a:t>
            </a:r>
            <a:r>
              <a:rPr spc="-10" dirty="0"/>
              <a:t>первоклассника,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гот</a:t>
            </a:r>
            <a:r>
              <a:rPr b="1" dirty="0">
                <a:latin typeface="Trebuchet MS"/>
                <a:cs typeface="Trebuchet MS"/>
              </a:rPr>
              <a:t>ового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к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19606"/>
            <a:ext cx="8234045" cy="51993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чрезмерная</a:t>
            </a:r>
            <a:r>
              <a:rPr sz="16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игривость;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недостаточная</a:t>
            </a:r>
            <a:r>
              <a:rPr sz="16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самостоятельность;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импульсивность,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бесконтрольность</a:t>
            </a:r>
            <a:r>
              <a:rPr sz="16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поведения,</a:t>
            </a:r>
            <a:r>
              <a:rPr sz="16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гиперактивность;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неумение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общаться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со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сверстниками;</a:t>
            </a:r>
            <a:endParaRPr sz="1600" dirty="0">
              <a:latin typeface="Trebuchet MS"/>
              <a:cs typeface="Trebuchet MS"/>
            </a:endParaRPr>
          </a:p>
          <a:p>
            <a:pPr marL="355600" marR="134239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трудность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контактов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6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незнакомыми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взрослыми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(стойкое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нежелание контактировать)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или,</a:t>
            </a:r>
            <a:r>
              <a:rPr sz="1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наоборот,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непонимание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своего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статуса;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неумение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сосредоточиться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задании,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трудность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восприятия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словесной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6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иной</a:t>
            </a:r>
            <a:endParaRPr sz="16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инструкции;</a:t>
            </a:r>
            <a:endParaRPr sz="1600" dirty="0">
              <a:latin typeface="Trebuchet MS"/>
              <a:cs typeface="Trebuchet MS"/>
            </a:endParaRPr>
          </a:p>
          <a:p>
            <a:pPr marL="355600" marR="50800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низкий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знаний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об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окружающем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мире,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неумение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сделать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обобщение,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классифицировать,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выделить</a:t>
            </a:r>
            <a:r>
              <a:rPr sz="16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сходство,</a:t>
            </a:r>
            <a:r>
              <a:rPr sz="1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различие;</a:t>
            </a:r>
            <a:endParaRPr sz="1600" dirty="0">
              <a:latin typeface="Trebuchet MS"/>
              <a:cs typeface="Trebuchet MS"/>
            </a:endParaRPr>
          </a:p>
          <a:p>
            <a:pPr marL="355600" marR="18542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плохое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тонко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координированных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движений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руки,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зрительно-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моторных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координации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(неумение</a:t>
            </a:r>
            <a:r>
              <a:rPr sz="16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выполнять</a:t>
            </a:r>
            <a:r>
              <a:rPr sz="16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различные</a:t>
            </a:r>
            <a:r>
              <a:rPr sz="16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графические</a:t>
            </a:r>
            <a:r>
              <a:rPr sz="16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задания, манипулировать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мелкими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предметами);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недостаточное</a:t>
            </a:r>
            <a:r>
              <a:rPr sz="1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16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произвольной</a:t>
            </a:r>
            <a:r>
              <a:rPr sz="16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памяти;</a:t>
            </a:r>
            <a:endParaRPr sz="1600" dirty="0">
              <a:latin typeface="Trebuchet MS"/>
              <a:cs typeface="Trebuchet MS"/>
            </a:endParaRPr>
          </a:p>
          <a:p>
            <a:pPr marL="355600" marR="29019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задержка</a:t>
            </a:r>
            <a:r>
              <a:rPr sz="16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речевого</a:t>
            </a:r>
            <a:r>
              <a:rPr sz="16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развития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(это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1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6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неправильное</a:t>
            </a:r>
            <a:r>
              <a:rPr sz="1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произношение,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бедный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словарный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запас,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неумение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выразить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свои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мысли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т.</a:t>
            </a: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п.).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6011" y="53339"/>
            <a:ext cx="4187952" cy="2670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Советы</a:t>
            </a:r>
            <a:r>
              <a:rPr spc="-114" dirty="0"/>
              <a:t> </a:t>
            </a:r>
            <a:r>
              <a:rPr spc="-10" dirty="0"/>
              <a:t>родителям: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848" y="1624711"/>
            <a:ext cx="7734934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Развивайте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настойчивость,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трудолюбие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ребенка,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умение</a:t>
            </a:r>
            <a:endParaRPr sz="2000" dirty="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доводить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дело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</a:t>
            </a:r>
            <a:r>
              <a:rPr sz="2000" spc="-10" dirty="0">
                <a:latin typeface="Trebuchet MS"/>
                <a:cs typeface="Trebuchet MS"/>
              </a:rPr>
              <a:t> конца.</a:t>
            </a:r>
            <a:endParaRPr sz="2000" dirty="0">
              <a:latin typeface="Trebuchet MS"/>
              <a:cs typeface="Trebuchet MS"/>
            </a:endParaRPr>
          </a:p>
          <a:p>
            <a:pPr marL="354965" marR="1511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Формируйте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у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него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мыслительные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способности, </a:t>
            </a:r>
            <a:r>
              <a:rPr sz="2000" dirty="0">
                <a:latin typeface="Trebuchet MS"/>
                <a:cs typeface="Trebuchet MS"/>
              </a:rPr>
              <a:t>наблюдательность,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пытливость,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интерес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познанию </a:t>
            </a:r>
            <a:r>
              <a:rPr sz="2000" dirty="0">
                <a:latin typeface="Trebuchet MS"/>
                <a:cs typeface="Trebuchet MS"/>
              </a:rPr>
              <a:t>окружающего.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Загадывайте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загадки,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составляйте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их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вместе, </a:t>
            </a:r>
            <a:r>
              <a:rPr sz="2000" dirty="0">
                <a:latin typeface="Trebuchet MS"/>
                <a:cs typeface="Trebuchet MS"/>
              </a:rPr>
              <a:t>проводите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элементарные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опыты.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Пусть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ребенок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рассуждает вслух.</a:t>
            </a:r>
            <a:endParaRPr sz="2000" dirty="0">
              <a:latin typeface="Trebuchet MS"/>
              <a:cs typeface="Trebuchet MS"/>
            </a:endParaRPr>
          </a:p>
          <a:p>
            <a:pPr marL="354965" marR="83566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926465" algn="l"/>
                <a:tab pos="2755900" algn="l"/>
                <a:tab pos="3213100" algn="l"/>
                <a:tab pos="4584700" algn="l"/>
                <a:tab pos="5956300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По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возможности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не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давайте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ребенку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готовых </a:t>
            </a:r>
            <a:r>
              <a:rPr sz="2000" dirty="0">
                <a:latin typeface="Trebuchet MS"/>
                <a:cs typeface="Trebuchet MS"/>
              </a:rPr>
              <a:t>ответов,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заставляйте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его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размышлять,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исследовать.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Ставьте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ребенка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перед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проблемными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ситуациями.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841500" algn="l"/>
                <a:tab pos="2298700" algn="l"/>
                <a:tab pos="4127500" algn="l"/>
                <a:tab pos="5956300" algn="l"/>
                <a:tab pos="7328534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Беседуйте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50" dirty="0">
                <a:latin typeface="Trebuchet MS"/>
                <a:cs typeface="Trebuchet MS"/>
              </a:rPr>
              <a:t>о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прочитанном,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попытайтесь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выяснить,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как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ребенок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понял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содержание.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9" y="431291"/>
            <a:ext cx="3188207" cy="45095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Советы</a:t>
            </a:r>
            <a:r>
              <a:rPr sz="3200" spc="-60" dirty="0"/>
              <a:t> </a:t>
            </a:r>
            <a:r>
              <a:rPr sz="3200" dirty="0"/>
              <a:t>и</a:t>
            </a:r>
            <a:r>
              <a:rPr sz="3200" spc="-60" dirty="0"/>
              <a:t> </a:t>
            </a:r>
            <a:r>
              <a:rPr sz="3200" dirty="0"/>
              <a:t>рекомендации</a:t>
            </a:r>
            <a:r>
              <a:rPr sz="3200" spc="-60" dirty="0"/>
              <a:t> </a:t>
            </a:r>
            <a:r>
              <a:rPr sz="3200" dirty="0"/>
              <a:t>по</a:t>
            </a:r>
            <a:r>
              <a:rPr sz="3200" spc="-60" dirty="0"/>
              <a:t> </a:t>
            </a:r>
            <a:r>
              <a:rPr sz="3200" dirty="0"/>
              <a:t>подготовке</a:t>
            </a:r>
            <a:r>
              <a:rPr sz="3200" spc="-40" dirty="0"/>
              <a:t> </a:t>
            </a:r>
            <a:r>
              <a:rPr sz="3200" spc="-50" dirty="0"/>
              <a:t>к </a:t>
            </a:r>
            <a:r>
              <a:rPr sz="3200" spc="-10" dirty="0"/>
              <a:t>школе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1219200"/>
            <a:ext cx="6063996" cy="54833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79959"/>
            <a:ext cx="4907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Подготовка</a:t>
            </a:r>
            <a:r>
              <a:rPr b="1" spc="-4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к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чтению: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1983" y="1309116"/>
            <a:ext cx="4401312" cy="44013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6310" y="966342"/>
            <a:ext cx="7018020" cy="48501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639445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  <a:tab pos="4688840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latin typeface="Trebuchet MS"/>
                <a:cs typeface="Trebuchet MS"/>
              </a:rPr>
              <a:t>Обучение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ребенка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чтению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-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достаточно </a:t>
            </a:r>
            <a:r>
              <a:rPr sz="2400" b="1" dirty="0">
                <a:latin typeface="Trebuchet MS"/>
                <a:cs typeface="Trebuchet MS"/>
              </a:rPr>
              <a:t>сложный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и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длительный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процесс.</a:t>
            </a:r>
            <a:endParaRPr sz="2400" dirty="0">
              <a:latin typeface="Trebuchet MS"/>
              <a:cs typeface="Trebuchet MS"/>
            </a:endParaRPr>
          </a:p>
          <a:p>
            <a:pPr marL="355600" marR="699135" indent="-342900">
              <a:lnSpc>
                <a:spcPct val="9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spc="-25" dirty="0">
                <a:latin typeface="Trebuchet MS"/>
                <a:cs typeface="Trebuchet MS"/>
              </a:rPr>
              <a:t>6-</a:t>
            </a:r>
            <a:r>
              <a:rPr sz="2400" b="1" dirty="0">
                <a:latin typeface="Trebuchet MS"/>
                <a:cs typeface="Trebuchet MS"/>
              </a:rPr>
              <a:t>7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летний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малыш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должен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знать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все </a:t>
            </a:r>
            <a:r>
              <a:rPr sz="2400" b="1" dirty="0">
                <a:latin typeface="Trebuchet MS"/>
                <a:cs typeface="Trebuchet MS"/>
              </a:rPr>
              <a:t>печатные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буквы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алфавита,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хотя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многие </a:t>
            </a:r>
            <a:r>
              <a:rPr sz="2400" b="1" dirty="0">
                <a:latin typeface="Trebuchet MS"/>
                <a:cs typeface="Trebuchet MS"/>
              </a:rPr>
              <a:t>дети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умеют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слитно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читать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слоги,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а </a:t>
            </a:r>
            <a:r>
              <a:rPr sz="2400" b="1" dirty="0">
                <a:latin typeface="Trebuchet MS"/>
                <a:cs typeface="Trebuchet MS"/>
              </a:rPr>
              <a:t>некоторые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-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и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целые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тексты.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735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latin typeface="Trebuchet MS"/>
                <a:cs typeface="Trebuchet MS"/>
              </a:rPr>
              <a:t>Пусть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ребенок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сам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читает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несложные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735"/>
              </a:lnSpc>
            </a:pPr>
            <a:r>
              <a:rPr sz="2400" b="1" spc="-10" dirty="0">
                <a:latin typeface="Trebuchet MS"/>
                <a:cs typeface="Trebuchet MS"/>
              </a:rPr>
              <a:t>фразы.</a:t>
            </a:r>
            <a:endParaRPr sz="2400" dirty="0">
              <a:latin typeface="Trebuchet MS"/>
              <a:cs typeface="Trebuchet MS"/>
            </a:endParaRPr>
          </a:p>
          <a:p>
            <a:pPr marL="355600" marR="865505" indent="-342900">
              <a:lnSpc>
                <a:spcPts val="259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latin typeface="Trebuchet MS"/>
                <a:cs typeface="Trebuchet MS"/>
              </a:rPr>
              <a:t>Читайте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вместе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те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книги,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которые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ему </a:t>
            </a:r>
            <a:r>
              <a:rPr sz="2400" b="1" spc="-10" dirty="0">
                <a:latin typeface="Trebuchet MS"/>
                <a:cs typeface="Trebuchet MS"/>
              </a:rPr>
              <a:t>интересны.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00"/>
              </a:spcBef>
              <a:tabLst>
                <a:tab pos="446405" algn="l"/>
                <a:tab pos="4626610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	</a:t>
            </a:r>
            <a:r>
              <a:rPr sz="2400" b="1" dirty="0">
                <a:latin typeface="Trebuchet MS"/>
                <a:cs typeface="Trebuchet MS"/>
              </a:rPr>
              <a:t>Несмотря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на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такую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разную</a:t>
            </a:r>
            <a:r>
              <a:rPr sz="2400" b="1" dirty="0">
                <a:latin typeface="Trebuchet MS"/>
                <a:cs typeface="Trebuchet MS"/>
              </a:rPr>
              <a:t>	подготовку,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все </a:t>
            </a:r>
            <a:r>
              <a:rPr sz="2400" b="1" dirty="0">
                <a:latin typeface="Trebuchet MS"/>
                <a:cs typeface="Trebuchet MS"/>
              </a:rPr>
              <a:t>дети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устают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от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процесса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чтения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очень </a:t>
            </a:r>
            <a:r>
              <a:rPr sz="2400" b="1" dirty="0">
                <a:latin typeface="Trebuchet MS"/>
                <a:cs typeface="Trebuchet MS"/>
              </a:rPr>
              <a:t>быстро.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Чередуйте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это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занятие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с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отдыхом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682" y="152400"/>
            <a:ext cx="7724775" cy="678211"/>
          </a:xfrm>
          <a:prstGeom prst="rect">
            <a:avLst/>
          </a:prstGeom>
        </p:spPr>
        <p:txBody>
          <a:bodyPr vert="horz" wrap="square" lIns="0" tIns="12301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Повестка</a:t>
            </a:r>
            <a:r>
              <a:rPr spc="-165" dirty="0"/>
              <a:t> </a:t>
            </a:r>
            <a:r>
              <a:rPr spc="-25" dirty="0"/>
              <a:t>дня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355852"/>
            <a:ext cx="8859520" cy="393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631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298700" algn="l"/>
                <a:tab pos="2755900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Знакомство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	учителями,</a:t>
            </a:r>
            <a:r>
              <a:rPr sz="2400" b="1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набирающими</a:t>
            </a:r>
            <a:r>
              <a:rPr sz="24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первые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классы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202</a:t>
            </a:r>
            <a:r>
              <a:rPr lang="ru-RU"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400" b="1" spc="-2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202</a:t>
            </a:r>
            <a:r>
              <a:rPr lang="ru-RU" sz="2400" b="1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 учебном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году.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840864" algn="l"/>
                <a:tab pos="2298700" algn="l"/>
                <a:tab pos="6413500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Советы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	рекомендации</a:t>
            </a:r>
            <a:r>
              <a:rPr sz="2400" b="1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родителям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будущих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первоклассников.</a:t>
            </a:r>
            <a:endParaRPr sz="2400" dirty="0">
              <a:latin typeface="Trebuchet MS"/>
              <a:cs typeface="Trebuchet MS"/>
            </a:endParaRPr>
          </a:p>
          <a:p>
            <a:pPr marL="355600" marR="129032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Информация</a:t>
            </a:r>
            <a:r>
              <a:rPr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об</a:t>
            </a:r>
            <a:r>
              <a:rPr sz="2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организации</a:t>
            </a:r>
            <a:r>
              <a:rPr sz="2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образовательного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процесса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(образовательной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программе,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учебно-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методическом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комплекте,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режиме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работы</a:t>
            </a:r>
            <a:endParaRPr sz="2400" dirty="0">
              <a:latin typeface="Trebuchet MS"/>
              <a:cs typeface="Trebuchet MS"/>
            </a:endParaRPr>
          </a:p>
          <a:p>
            <a:pPr marL="355600" marR="508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образовательной</a:t>
            </a:r>
            <a:r>
              <a:rPr sz="2400" b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организации</a:t>
            </a:r>
            <a:r>
              <a:rPr sz="2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групп</a:t>
            </a:r>
            <a:r>
              <a:rPr sz="2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продленного</a:t>
            </a:r>
            <a:r>
              <a:rPr sz="2400" b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дня,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организации</a:t>
            </a:r>
            <a:r>
              <a:rPr sz="2400" b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внеурочной</a:t>
            </a:r>
            <a:r>
              <a:rPr sz="2400" b="1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деятельности,</a:t>
            </a:r>
            <a:r>
              <a:rPr sz="2400" b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организации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питания,</a:t>
            </a:r>
            <a:r>
              <a:rPr sz="2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школьной</a:t>
            </a:r>
            <a:r>
              <a:rPr sz="2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форме</a:t>
            </a:r>
            <a:r>
              <a:rPr sz="2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т.д.).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106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Trebuchet MS"/>
                <a:cs typeface="Trebuchet MS"/>
              </a:rPr>
              <a:t>Речь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205" y="1433829"/>
            <a:ext cx="34036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развития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речи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является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основой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для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последующего</a:t>
            </a:r>
            <a:r>
              <a:rPr sz="18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овладения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грамотой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т.е.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чтения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и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письма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945" y="632205"/>
            <a:ext cx="488442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9144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Умение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составлять </a:t>
            </a:r>
            <a:r>
              <a:rPr sz="2800" dirty="0">
                <a:latin typeface="Trebuchet MS"/>
                <a:cs typeface="Trebuchet MS"/>
              </a:rPr>
              <a:t>рассказ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по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картинке.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sz="2800" dirty="0">
                <a:latin typeface="Trebuchet MS"/>
                <a:cs typeface="Trebuchet MS"/>
              </a:rPr>
              <a:t>Пересказывать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небольшие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</a:tabLst>
            </a:pPr>
            <a:r>
              <a:rPr sz="2800" spc="-10" dirty="0">
                <a:latin typeface="Trebuchet MS"/>
                <a:cs typeface="Trebuchet MS"/>
              </a:rPr>
              <a:t>тексты.</a:t>
            </a:r>
            <a:endParaRPr sz="2800">
              <a:latin typeface="Trebuchet MS"/>
              <a:cs typeface="Trebuchet MS"/>
            </a:endParaRPr>
          </a:p>
          <a:p>
            <a:pPr marL="469900" marR="278765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Рассказывать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связные </a:t>
            </a:r>
            <a:r>
              <a:rPr sz="2800" dirty="0">
                <a:latin typeface="Trebuchet MS"/>
                <a:cs typeface="Trebuchet MS"/>
              </a:rPr>
              <a:t>истории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из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своей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жизни.</a:t>
            </a:r>
            <a:endParaRPr sz="2800">
              <a:latin typeface="Trebuchet MS"/>
              <a:cs typeface="Trebuchet MS"/>
            </a:endParaRPr>
          </a:p>
          <a:p>
            <a:pPr marL="469900" marR="121412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Заучивать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наизусть небольшие стихотворения.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</a:tabLst>
            </a:pPr>
            <a:r>
              <a:rPr sz="2800" spc="-10" dirty="0">
                <a:latin typeface="Trebuchet MS"/>
                <a:cs typeface="Trebuchet MS"/>
              </a:rPr>
              <a:t>Рассуждать.</a:t>
            </a:r>
            <a:endParaRPr sz="2800">
              <a:latin typeface="Trebuchet MS"/>
              <a:cs typeface="Trebuchet MS"/>
            </a:endParaRPr>
          </a:p>
          <a:p>
            <a:pPr marL="469900" marR="56515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А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вот</a:t>
            </a:r>
            <a:r>
              <a:rPr sz="2800" spc="-3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умение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бегло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читать </a:t>
            </a:r>
            <a:r>
              <a:rPr sz="2800" dirty="0">
                <a:latin typeface="Trebuchet MS"/>
                <a:cs typeface="Trebuchet MS"/>
              </a:rPr>
              <a:t>или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писать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письменными </a:t>
            </a:r>
            <a:r>
              <a:rPr sz="2800" dirty="0">
                <a:latin typeface="Trebuchet MS"/>
                <a:cs typeface="Trebuchet MS"/>
              </a:rPr>
              <a:t>буквами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–</a:t>
            </a:r>
            <a:r>
              <a:rPr sz="2800" spc="-114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совершенно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не </a:t>
            </a:r>
            <a:r>
              <a:rPr sz="2800" spc="-10" dirty="0">
                <a:latin typeface="Trebuchet MS"/>
                <a:cs typeface="Trebuchet MS"/>
              </a:rPr>
              <a:t>обязательно!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3052572"/>
            <a:ext cx="4887468" cy="36652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14" dirty="0"/>
              <a:t> </a:t>
            </a:r>
            <a:r>
              <a:rPr spc="-10" dirty="0"/>
              <a:t>грамматике: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88542"/>
            <a:ext cx="7644130" cy="48120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2400" b="1" dirty="0">
                <a:latin typeface="Trebuchet MS"/>
                <a:cs typeface="Trebuchet MS"/>
              </a:rPr>
              <a:t>Ребёнок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должен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уметь:</a:t>
            </a:r>
            <a:endParaRPr sz="2400">
              <a:latin typeface="Trebuchet MS"/>
              <a:cs typeface="Trebuchet MS"/>
            </a:endParaRPr>
          </a:p>
          <a:p>
            <a:pPr marL="355600" marR="808355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rebuchet MS"/>
                <a:cs typeface="Trebuchet MS"/>
              </a:rPr>
              <a:t>четко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произносить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все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звуки,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иметь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хорошую артикуляцию;</a:t>
            </a:r>
            <a:endParaRPr sz="2400">
              <a:latin typeface="Trebuchet MS"/>
              <a:cs typeface="Trebuchet MS"/>
            </a:endParaRPr>
          </a:p>
          <a:p>
            <a:pPr marL="355600" marR="21590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3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rebuchet MS"/>
                <a:cs typeface="Trebuchet MS"/>
              </a:rPr>
              <a:t>выделять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слове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заданный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звук,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называть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слове </a:t>
            </a:r>
            <a:r>
              <a:rPr sz="2400" dirty="0">
                <a:latin typeface="Trebuchet MS"/>
                <a:cs typeface="Trebuchet MS"/>
              </a:rPr>
              <a:t>все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звуки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порядку.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Не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путайте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букву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со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звуком! </a:t>
            </a:r>
            <a:r>
              <a:rPr sz="2400" dirty="0">
                <a:latin typeface="Trebuchet MS"/>
                <a:cs typeface="Trebuchet MS"/>
              </a:rPr>
              <a:t>(звук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мы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слышим,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букву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пишем);</a:t>
            </a:r>
            <a:endParaRPr sz="2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2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rebuchet MS"/>
                <a:cs typeface="Trebuchet MS"/>
              </a:rPr>
              <a:t>называть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количество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предложений;</a:t>
            </a:r>
            <a:endParaRPr sz="2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rebuchet MS"/>
                <a:cs typeface="Trebuchet MS"/>
              </a:rPr>
              <a:t>отвечать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вопросы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"кто",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"что"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сам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их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задавать.</a:t>
            </a:r>
            <a:endParaRPr sz="2400">
              <a:latin typeface="Trebuchet MS"/>
              <a:cs typeface="Trebuchet MS"/>
            </a:endParaRPr>
          </a:p>
          <a:p>
            <a:pPr marL="355600" algn="just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Поощряйте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его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умение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наблюдать,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сравнивать,</a:t>
            </a:r>
            <a:endParaRPr sz="2400">
              <a:latin typeface="Trebuchet MS"/>
              <a:cs typeface="Trebuchet MS"/>
            </a:endParaRPr>
          </a:p>
          <a:p>
            <a:pPr marL="355600" marR="715010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2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rebuchet MS"/>
                <a:cs typeface="Trebuchet MS"/>
              </a:rPr>
              <a:t>исправлять,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уточнять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свою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речь.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Общайтесь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с </a:t>
            </a:r>
            <a:r>
              <a:rPr sz="2400" spc="-20" dirty="0">
                <a:latin typeface="Trebuchet MS"/>
                <a:cs typeface="Trebuchet MS"/>
              </a:rPr>
              <a:t>ним!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0223" y="609600"/>
            <a:ext cx="3220212" cy="34808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25" dirty="0"/>
              <a:t> </a:t>
            </a:r>
            <a:r>
              <a:rPr spc="-10" dirty="0"/>
              <a:t>письму: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25650"/>
            <a:ext cx="8382000" cy="424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979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latin typeface="Trebuchet MS"/>
                <a:cs typeface="Trebuchet MS"/>
              </a:rPr>
              <a:t>Специальные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упражнения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для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развития </a:t>
            </a:r>
            <a:r>
              <a:rPr sz="2800" dirty="0">
                <a:latin typeface="Trebuchet MS"/>
                <a:cs typeface="Trebuchet MS"/>
              </a:rPr>
              <a:t>моторики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руки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приносят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бесценную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пользу ребёнку:</a:t>
            </a:r>
            <a:endParaRPr sz="2800">
              <a:latin typeface="Trebuchet MS"/>
              <a:cs typeface="Trebuchet MS"/>
            </a:endParaRPr>
          </a:p>
          <a:p>
            <a:pPr marL="355600" marR="1318895" indent="-342900">
              <a:lnSpc>
                <a:spcPct val="100000"/>
              </a:lnSpc>
              <a:spcBef>
                <a:spcPts val="1010"/>
              </a:spcBef>
              <a:tabLst>
                <a:tab pos="2298700" algn="l"/>
                <a:tab pos="3213100" algn="l"/>
                <a:tab pos="6871334" algn="l"/>
              </a:tabLst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развивают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25" dirty="0">
                <a:latin typeface="Trebuchet MS"/>
                <a:cs typeface="Trebuchet MS"/>
              </a:rPr>
              <a:t>его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руки,подготавливая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0" dirty="0">
                <a:latin typeface="Trebuchet MS"/>
                <a:cs typeface="Trebuchet MS"/>
              </a:rPr>
              <a:t>к </a:t>
            </a:r>
            <a:r>
              <a:rPr sz="2800" dirty="0">
                <a:latin typeface="Trebuchet MS"/>
                <a:cs typeface="Trebuchet MS"/>
              </a:rPr>
              <a:t>овладению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письмом,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2755900" algn="l"/>
                <a:tab pos="3670300" algn="l"/>
                <a:tab pos="6871334" algn="l"/>
              </a:tabLst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формируют</a:t>
            </a:r>
            <a:r>
              <a:rPr sz="2800" spc="-484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у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20" dirty="0">
                <a:latin typeface="Trebuchet MS"/>
                <a:cs typeface="Trebuchet MS"/>
              </a:rPr>
              <a:t>него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художественный</a:t>
            </a:r>
            <a:r>
              <a:rPr sz="2800" dirty="0">
                <a:latin typeface="Trebuchet MS"/>
                <a:cs typeface="Trebuchet MS"/>
              </a:rPr>
              <a:t>	вкус,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что </a:t>
            </a:r>
            <a:r>
              <a:rPr sz="2800" dirty="0">
                <a:latin typeface="Trebuchet MS"/>
                <a:cs typeface="Trebuchet MS"/>
              </a:rPr>
              <a:t>полезно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в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любом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возрасте,</a:t>
            </a:r>
            <a:endParaRPr sz="2800">
              <a:latin typeface="Trebuchet MS"/>
              <a:cs typeface="Trebuchet MS"/>
            </a:endParaRPr>
          </a:p>
          <a:p>
            <a:pPr marL="355600" marR="88265" indent="-342900">
              <a:lnSpc>
                <a:spcPct val="100000"/>
              </a:lnSpc>
              <a:spcBef>
                <a:spcPts val="994"/>
              </a:spcBef>
              <a:tabLst>
                <a:tab pos="1840864" algn="l"/>
                <a:tab pos="3670300" algn="l"/>
                <a:tab pos="6871334" algn="l"/>
              </a:tabLst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хорошо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развитая</a:t>
            </a:r>
            <a:r>
              <a:rPr sz="2800" dirty="0">
                <a:latin typeface="Trebuchet MS"/>
                <a:cs typeface="Trebuchet MS"/>
              </a:rPr>
              <a:t>	кистьруки</a:t>
            </a:r>
            <a:r>
              <a:rPr sz="2800" spc="3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ведет</a:t>
            </a:r>
            <a:r>
              <a:rPr sz="2800" dirty="0">
                <a:latin typeface="Trebuchet MS"/>
                <a:cs typeface="Trebuchet MS"/>
              </a:rPr>
              <a:t>	за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собой </a:t>
            </a:r>
            <a:r>
              <a:rPr sz="2800" dirty="0">
                <a:latin typeface="Trebuchet MS"/>
                <a:cs typeface="Trebuchet MS"/>
              </a:rPr>
              <a:t>развитие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интеллекта.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336804"/>
            <a:ext cx="2871216" cy="27035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888491"/>
            <a:ext cx="11167872" cy="55869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228091"/>
            <a:ext cx="462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25" dirty="0"/>
              <a:t> </a:t>
            </a:r>
            <a:r>
              <a:rPr spc="-10" dirty="0"/>
              <a:t>письму: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7000" y="2090420"/>
            <a:ext cx="121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ШНУРОВКИ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9810" y="2672588"/>
            <a:ext cx="2377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МЕЛКАЯ МОТОРИКА 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РУК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2620" y="1006602"/>
            <a:ext cx="1939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ИГРЫ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МЕЛКИМИ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ПРЕДМЕТАМИ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1766" y="1535429"/>
            <a:ext cx="1607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ПАЛЬЧИКОВЫЕ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ИГРЫ,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ИГРЫ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ПОТЕШКИ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6688" y="3918966"/>
            <a:ext cx="1636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ГРАСРИЧЕСКИЕ ЗАДАНИЯ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7932" y="3518661"/>
            <a:ext cx="147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АППЛИКАЦИЯ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7902" y="5765088"/>
            <a:ext cx="128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РИСОВАНИЕ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2098" y="5732475"/>
            <a:ext cx="724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ЛЕПКА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6726" y="5452059"/>
            <a:ext cx="213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КОНСТРУИРОВАНИЕ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25" dirty="0"/>
              <a:t> </a:t>
            </a:r>
            <a:r>
              <a:rPr spc="-10" dirty="0"/>
              <a:t>письму: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655" y="1450847"/>
            <a:ext cx="4890516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620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14" dirty="0"/>
              <a:t> </a:t>
            </a:r>
            <a:r>
              <a:rPr spc="-10" dirty="0"/>
              <a:t>математике: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631" y="1170203"/>
            <a:ext cx="8337550" cy="52343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знать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цифры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от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0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до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9;</a:t>
            </a:r>
            <a:endParaRPr sz="19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называть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числа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пределах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10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прямом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обратном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порядке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(от </a:t>
            </a:r>
            <a:r>
              <a:rPr sz="1900" dirty="0">
                <a:latin typeface="Trebuchet MS"/>
                <a:cs typeface="Trebuchet MS"/>
              </a:rPr>
              <a:t>1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до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9,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от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9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до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1);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обозначить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количество</a:t>
            </a:r>
            <a:r>
              <a:rPr sz="1900" spc="-7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предметов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</a:t>
            </a:r>
            <a:r>
              <a:rPr sz="1900" spc="-8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помощью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цифр;</a:t>
            </a:r>
            <a:endParaRPr sz="1900" dirty="0">
              <a:latin typeface="Trebuchet MS"/>
              <a:cs typeface="Trebuchet MS"/>
            </a:endParaRPr>
          </a:p>
          <a:p>
            <a:pPr marL="355600" marR="163195" indent="-342900">
              <a:lnSpc>
                <a:spcPct val="8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называть</a:t>
            </a:r>
            <a:r>
              <a:rPr sz="1900" spc="-7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число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пределах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10,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предшествующее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названному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50" dirty="0">
                <a:latin typeface="Trebuchet MS"/>
                <a:cs typeface="Trebuchet MS"/>
              </a:rPr>
              <a:t>и </a:t>
            </a:r>
            <a:r>
              <a:rPr sz="1900" dirty="0">
                <a:latin typeface="Trebuchet MS"/>
                <a:cs typeface="Trebuchet MS"/>
              </a:rPr>
              <a:t>следующее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за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ним;</a:t>
            </a:r>
            <a:endParaRPr sz="1900" dirty="0">
              <a:latin typeface="Trebuchet MS"/>
              <a:cs typeface="Trebuchet MS"/>
            </a:endParaRPr>
          </a:p>
          <a:p>
            <a:pPr marL="355600" marR="469900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понимать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смысл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знаков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«+»,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«–»,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«=»,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«&gt;»,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«&lt;»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сравнивать </a:t>
            </a:r>
            <a:r>
              <a:rPr sz="1900" dirty="0">
                <a:latin typeface="Trebuchet MS"/>
                <a:cs typeface="Trebuchet MS"/>
              </a:rPr>
              <a:t>числа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от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0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до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10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(2&lt;6,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9=9,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8&gt;3);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сравнить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количество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предметов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7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двух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группах;</a:t>
            </a:r>
            <a:endParaRPr sz="1900" dirty="0">
              <a:latin typeface="Trebuchet MS"/>
              <a:cs typeface="Trebuchet MS"/>
            </a:endParaRPr>
          </a:p>
          <a:p>
            <a:pPr marL="355600" marR="644525" indent="-342900">
              <a:lnSpc>
                <a:spcPts val="182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решать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составлять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простые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задачи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сложение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вычитание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50" dirty="0">
                <a:latin typeface="Trebuchet MS"/>
                <a:cs typeface="Trebuchet MS"/>
              </a:rPr>
              <a:t>в </a:t>
            </a:r>
            <a:r>
              <a:rPr sz="1900" dirty="0">
                <a:latin typeface="Trebuchet MS"/>
                <a:cs typeface="Trebuchet MS"/>
              </a:rPr>
              <a:t>пределах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10;</a:t>
            </a:r>
            <a:endParaRPr sz="1900" dirty="0">
              <a:latin typeface="Trebuchet MS"/>
              <a:cs typeface="Trebuchet MS"/>
            </a:endParaRPr>
          </a:p>
          <a:p>
            <a:pPr marL="355600" marR="324485" indent="-342900">
              <a:lnSpc>
                <a:spcPts val="182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знать</a:t>
            </a:r>
            <a:r>
              <a:rPr sz="1900" spc="-8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названия</a:t>
            </a:r>
            <a:r>
              <a:rPr sz="1900" spc="-8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геометрических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фигур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(круг,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квадрат,</a:t>
            </a:r>
            <a:r>
              <a:rPr sz="1900" spc="-9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треугольник, </a:t>
            </a:r>
            <a:r>
              <a:rPr sz="1900" dirty="0">
                <a:latin typeface="Trebuchet MS"/>
                <a:cs typeface="Trebuchet MS"/>
              </a:rPr>
              <a:t>прямоугольник,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овал,</a:t>
            </a:r>
            <a:r>
              <a:rPr sz="1900" spc="-114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ромб);</a:t>
            </a:r>
            <a:endParaRPr sz="1900" dirty="0">
              <a:latin typeface="Trebuchet MS"/>
              <a:cs typeface="Trebuchet MS"/>
            </a:endParaRPr>
          </a:p>
          <a:p>
            <a:pPr marL="355600" marR="9525" indent="-342900">
              <a:lnSpc>
                <a:spcPts val="182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уметь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сравнивать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предметы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по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размеру,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форме,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цвету</a:t>
            </a:r>
            <a:r>
              <a:rPr sz="1900" spc="-7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группировать </a:t>
            </a:r>
            <a:r>
              <a:rPr sz="1900" dirty="0">
                <a:latin typeface="Trebuchet MS"/>
                <a:cs typeface="Trebuchet MS"/>
              </a:rPr>
              <a:t>их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по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этому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признаку;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055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rebuchet MS"/>
                <a:cs typeface="Trebuchet MS"/>
              </a:rPr>
              <a:t>ориентироваться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понятиях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«лево-право-</a:t>
            </a:r>
            <a:r>
              <a:rPr sz="1900" spc="-10" dirty="0">
                <a:latin typeface="Trebuchet MS"/>
                <a:cs typeface="Trebuchet MS"/>
              </a:rPr>
              <a:t>вверху-</a:t>
            </a:r>
            <a:r>
              <a:rPr sz="1900" dirty="0">
                <a:latin typeface="Trebuchet MS"/>
                <a:cs typeface="Trebuchet MS"/>
              </a:rPr>
              <a:t>внизу»,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«перед»,</a:t>
            </a:r>
            <a:endParaRPr sz="1900" dirty="0">
              <a:latin typeface="Trebuchet MS"/>
              <a:cs typeface="Trebuchet MS"/>
            </a:endParaRPr>
          </a:p>
          <a:p>
            <a:pPr marL="355600">
              <a:lnSpc>
                <a:spcPts val="2055"/>
              </a:lnSpc>
            </a:pPr>
            <a:r>
              <a:rPr sz="1900" dirty="0">
                <a:latin typeface="Trebuchet MS"/>
                <a:cs typeface="Trebuchet MS"/>
              </a:rPr>
              <a:t>«между»,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«за»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на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листе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бумаге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клетку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и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в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пространстве.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93" y="195529"/>
            <a:ext cx="71475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55" dirty="0"/>
              <a:t> </a:t>
            </a:r>
            <a:r>
              <a:rPr dirty="0"/>
              <a:t>к</a:t>
            </a:r>
            <a:r>
              <a:rPr spc="-100" dirty="0"/>
              <a:t> </a:t>
            </a:r>
            <a:r>
              <a:rPr dirty="0"/>
              <a:t>окружающему</a:t>
            </a:r>
            <a:r>
              <a:rPr spc="-120" dirty="0"/>
              <a:t> </a:t>
            </a:r>
            <a:r>
              <a:rPr spc="-20" dirty="0"/>
              <a:t>миру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956309"/>
            <a:ext cx="8804275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734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различать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домашних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диких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животных,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уметь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называть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детенышей </a:t>
            </a:r>
            <a:r>
              <a:rPr sz="2000" dirty="0">
                <a:latin typeface="Trebuchet MS"/>
                <a:cs typeface="Trebuchet MS"/>
              </a:rPr>
              <a:t>животных,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знать,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какие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животные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обитают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юге,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какие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на </a:t>
            </a:r>
            <a:r>
              <a:rPr sz="2000" spc="-10" dirty="0">
                <a:latin typeface="Trebuchet MS"/>
                <a:cs typeface="Trebuchet MS"/>
              </a:rPr>
              <a:t>севере;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называть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несколько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зимующих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перелетных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птиц,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различать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птиц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по</a:t>
            </a:r>
            <a:endParaRPr sz="20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внешнему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виду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(дятел,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воробей,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голубь,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ворона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т.д.);</a:t>
            </a:r>
            <a:endParaRPr sz="2000" dirty="0">
              <a:latin typeface="Trebuchet MS"/>
              <a:cs typeface="Trebuchet MS"/>
            </a:endParaRPr>
          </a:p>
          <a:p>
            <a:pPr marL="355600" marR="104140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знать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различать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растения,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характерные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для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родного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края,</a:t>
            </a:r>
            <a:r>
              <a:rPr sz="2000" spc="-50" dirty="0">
                <a:latin typeface="Trebuchet MS"/>
                <a:cs typeface="Trebuchet MS"/>
              </a:rPr>
              <a:t> и </a:t>
            </a:r>
            <a:r>
              <a:rPr sz="2000" dirty="0">
                <a:latin typeface="Trebuchet MS"/>
                <a:cs typeface="Trebuchet MS"/>
              </a:rPr>
              <a:t>называть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их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особенности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(ель,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береза,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сосна,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лиственница, </a:t>
            </a:r>
            <a:r>
              <a:rPr sz="2000" dirty="0">
                <a:latin typeface="Trebuchet MS"/>
                <a:cs typeface="Trebuchet MS"/>
              </a:rPr>
              <a:t>подсолнух,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клевер,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ромашка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т.п.);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знать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названия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2-</a:t>
            </a:r>
            <a:r>
              <a:rPr sz="2000" dirty="0">
                <a:latin typeface="Trebuchet MS"/>
                <a:cs typeface="Trebuchet MS"/>
              </a:rPr>
              <a:t>3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комнатных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растений;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знать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названия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овощей,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фруктов,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ягод;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иметь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представление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различных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природных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явлениях;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rebuchet MS"/>
                <a:cs typeface="Trebuchet MS"/>
              </a:rPr>
              <a:t>называть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правильной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последовательности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дни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недели,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месяцы, </a:t>
            </a:r>
            <a:r>
              <a:rPr sz="2000" dirty="0">
                <a:latin typeface="Trebuchet MS"/>
                <a:cs typeface="Trebuchet MS"/>
              </a:rPr>
              <a:t>времена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года,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также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знать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основные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приметы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каждого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времени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года </a:t>
            </a:r>
            <a:r>
              <a:rPr sz="2000" dirty="0">
                <a:latin typeface="Trebuchet MS"/>
                <a:cs typeface="Trebuchet MS"/>
              </a:rPr>
              <a:t>(весна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распускаются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почки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деревьях,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тает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снег,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появляются </a:t>
            </a:r>
            <a:r>
              <a:rPr sz="2000" dirty="0">
                <a:latin typeface="Trebuchet MS"/>
                <a:cs typeface="Trebuchet MS"/>
              </a:rPr>
              <a:t>первые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цветы),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стихи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загадки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временах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года.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522" y="195529"/>
            <a:ext cx="3829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Общий</a:t>
            </a:r>
            <a:r>
              <a:rPr b="1" spc="-15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кругозор: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764819"/>
            <a:ext cx="8926830" cy="55130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Знать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свое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имя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фамилию,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адрес,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имена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членов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семьи.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их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род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занятий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где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работают.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Знать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свой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возраст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дату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рождения.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различать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цвета.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пересчитывать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группы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предметов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пределах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10.</a:t>
            </a:r>
            <a:endParaRPr sz="1600" dirty="0">
              <a:latin typeface="Trebuchet MS"/>
              <a:cs typeface="Trebuchet MS"/>
            </a:endParaRPr>
          </a:p>
          <a:p>
            <a:pPr marL="355600" marR="205104" indent="-342900">
              <a:lnSpc>
                <a:spcPts val="154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увеличивать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или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уменьшать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группу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предметов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заданное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количество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(решение </a:t>
            </a:r>
            <a:r>
              <a:rPr sz="1600" dirty="0">
                <a:latin typeface="Trebuchet MS"/>
                <a:cs typeface="Trebuchet MS"/>
              </a:rPr>
              <a:t>задач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группами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предметов),уравнивать </a:t>
            </a:r>
            <a:r>
              <a:rPr sz="1600" dirty="0">
                <a:latin typeface="Trebuchet MS"/>
                <a:cs typeface="Trebuchet MS"/>
              </a:rPr>
              <a:t>множество</a:t>
            </a:r>
            <a:r>
              <a:rPr sz="1600" spc="-10" dirty="0">
                <a:latin typeface="Trebuchet MS"/>
                <a:cs typeface="Trebuchet MS"/>
              </a:rPr>
              <a:t> предметов.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54965" algn="l"/>
                <a:tab pos="4127500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сравнивать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группы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предметов</a:t>
            </a:r>
            <a:r>
              <a:rPr sz="1600" spc="-50" dirty="0">
                <a:latin typeface="Trebuchet MS"/>
                <a:cs typeface="Trebuchet MS"/>
              </a:rPr>
              <a:t> -</a:t>
            </a:r>
            <a:r>
              <a:rPr sz="1600" dirty="0">
                <a:latin typeface="Trebuchet MS"/>
                <a:cs typeface="Trebuchet MS"/>
              </a:rPr>
              <a:t>	больше,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меньше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или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равно.</a:t>
            </a:r>
            <a:endParaRPr sz="1600" dirty="0">
              <a:latin typeface="Trebuchet MS"/>
              <a:cs typeface="Trebuchet MS"/>
            </a:endParaRPr>
          </a:p>
          <a:p>
            <a:pPr marL="355600" marR="447040" indent="-342900">
              <a:lnSpc>
                <a:spcPct val="8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называть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группу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предметов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обобщающим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словом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(чашка,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ложка,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тарелка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–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это </a:t>
            </a:r>
            <a:r>
              <a:rPr sz="1600" spc="-10" dirty="0">
                <a:latin typeface="Trebuchet MS"/>
                <a:cs typeface="Trebuchet MS"/>
              </a:rPr>
              <a:t>посуда).</a:t>
            </a:r>
            <a:endParaRPr sz="1600" dirty="0">
              <a:latin typeface="Trebuchet MS"/>
              <a:cs typeface="Trebuchet MS"/>
            </a:endParaRPr>
          </a:p>
          <a:p>
            <a:pPr marL="355600" marR="453390" indent="-342900">
              <a:lnSpc>
                <a:spcPts val="154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объединять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предметы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группы: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мебель,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транспорт,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одежда,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обувь,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растения, </a:t>
            </a:r>
            <a:r>
              <a:rPr sz="1600" dirty="0">
                <a:latin typeface="Trebuchet MS"/>
                <a:cs typeface="Trebuchet MS"/>
              </a:rPr>
              <a:t>животные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т.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д.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находить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группе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предметов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лишний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(из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группы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«Одежда»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убрать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цветок).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высказывать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свое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мнение,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построив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законченное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предложение.</a:t>
            </a:r>
            <a:endParaRPr sz="1600" dirty="0">
              <a:latin typeface="Trebuchet MS"/>
              <a:cs typeface="Trebuchet MS"/>
            </a:endParaRPr>
          </a:p>
          <a:p>
            <a:pPr marL="355600" marR="208915" indent="-342900">
              <a:lnSpc>
                <a:spcPts val="154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Иметь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элементарные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представления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окружающем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мире: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профессиях,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предметах </a:t>
            </a:r>
            <a:r>
              <a:rPr sz="1600" dirty="0">
                <a:latin typeface="Trebuchet MS"/>
                <a:cs typeface="Trebuchet MS"/>
              </a:rPr>
              <a:t>живой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неживой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природы,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правилах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поведения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общественных местах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различать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тексты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жанру-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стихотворение,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сказка,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рассказ.</a:t>
            </a:r>
            <a:endParaRPr sz="16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154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Иметь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пространственные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представления: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право-</a:t>
            </a:r>
            <a:r>
              <a:rPr sz="1600" dirty="0">
                <a:latin typeface="Trebuchet MS"/>
                <a:cs typeface="Trebuchet MS"/>
              </a:rPr>
              <a:t>лево,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вверх-</a:t>
            </a:r>
            <a:r>
              <a:rPr sz="1600" dirty="0">
                <a:latin typeface="Trebuchet MS"/>
                <a:cs typeface="Trebuchet MS"/>
              </a:rPr>
              <a:t>вниз,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под,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над,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из-</a:t>
            </a:r>
            <a:r>
              <a:rPr sz="1600" dirty="0">
                <a:latin typeface="Trebuchet MS"/>
                <a:cs typeface="Trebuchet MS"/>
              </a:rPr>
              <a:t>за,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из-</a:t>
            </a:r>
            <a:r>
              <a:rPr sz="1600" spc="-25" dirty="0">
                <a:latin typeface="Trebuchet MS"/>
                <a:cs typeface="Trebuchet MS"/>
              </a:rPr>
              <a:t>под </a:t>
            </a:r>
            <a:r>
              <a:rPr sz="1600" spc="-10" dirty="0">
                <a:latin typeface="Trebuchet MS"/>
                <a:cs typeface="Trebuchet MS"/>
              </a:rPr>
              <a:t>чего-</a:t>
            </a:r>
            <a:r>
              <a:rPr sz="1600" spc="-20" dirty="0">
                <a:latin typeface="Trebuchet MS"/>
                <a:cs typeface="Trebuchet MS"/>
              </a:rPr>
              <a:t>либо.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354965" algn="l"/>
              </a:tabLst>
            </a:pPr>
            <a:r>
              <a:rPr sz="1250" spc="8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latin typeface="Trebuchet MS"/>
                <a:cs typeface="Trebuchet MS"/>
              </a:rPr>
              <a:t>Уметь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культурно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общаться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со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взрослыми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другими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детьми.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ЗАПОМНИТЕ: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38453"/>
            <a:ext cx="8358505" cy="45218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179070" indent="-342900">
              <a:lnSpc>
                <a:spcPct val="90100"/>
              </a:lnSpc>
              <a:spcBef>
                <a:spcPts val="38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подготовке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школе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вы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должны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оставаться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для </a:t>
            </a:r>
            <a:r>
              <a:rPr sz="2400" dirty="0">
                <a:latin typeface="Trebuchet MS"/>
                <a:cs typeface="Trebuchet MS"/>
              </a:rPr>
              <a:t>вашего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ребёнка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любящим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понимающим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родителем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и </a:t>
            </a:r>
            <a:r>
              <a:rPr sz="2400" dirty="0">
                <a:latin typeface="Trebuchet MS"/>
                <a:cs typeface="Trebuchet MS"/>
              </a:rPr>
              <a:t>не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брать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себя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роль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учителя!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735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Ребёнок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охотно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делает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только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то,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что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него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rebuchet MS"/>
                <a:cs typeface="Trebuchet MS"/>
              </a:rPr>
              <a:t>получается,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поэтому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он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может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быть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ленивым.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9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Постарайтесь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достижения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ребёнка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не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сравнивать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ни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со </a:t>
            </a:r>
            <a:r>
              <a:rPr sz="2400" dirty="0">
                <a:latin typeface="Trebuchet MS"/>
                <a:cs typeface="Trebuchet MS"/>
              </a:rPr>
              <a:t>своими,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ни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достижениями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старшего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брата,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ни </a:t>
            </a:r>
            <a:r>
              <a:rPr sz="2400" dirty="0">
                <a:latin typeface="Trebuchet MS"/>
                <a:cs typeface="Trebuchet MS"/>
              </a:rPr>
              <a:t>одноклассников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(не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озвучивайте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это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ребёнке,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даже </a:t>
            </a:r>
            <a:r>
              <a:rPr sz="2400" dirty="0">
                <a:latin typeface="Trebuchet MS"/>
                <a:cs typeface="Trebuchet MS"/>
              </a:rPr>
              <a:t>если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они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его</a:t>
            </a:r>
            <a:r>
              <a:rPr sz="2400" spc="-10" dirty="0">
                <a:latin typeface="Trebuchet MS"/>
                <a:cs typeface="Trebuchet MS"/>
              </a:rPr>
              <a:t> пользу!).</a:t>
            </a:r>
            <a:endParaRPr sz="2400" dirty="0">
              <a:latin typeface="Trebuchet MS"/>
              <a:cs typeface="Trebuchet MS"/>
            </a:endParaRPr>
          </a:p>
          <a:p>
            <a:pPr marL="355600" marR="952500" indent="-342900">
              <a:lnSpc>
                <a:spcPts val="259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Ваша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любовь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терпение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будут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служить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гарантом уверенного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rebuchet MS"/>
                <a:cs typeface="Trebuchet MS"/>
              </a:rPr>
              <a:t>продвижения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учёбе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для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вашего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малыша.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Часто</a:t>
            </a:r>
            <a:r>
              <a:rPr spc="-150" dirty="0"/>
              <a:t> </a:t>
            </a:r>
            <a:r>
              <a:rPr dirty="0"/>
              <a:t>задаваемые</a:t>
            </a:r>
            <a:r>
              <a:rPr spc="-135" dirty="0"/>
              <a:t> </a:t>
            </a:r>
            <a:r>
              <a:rPr spc="-10" dirty="0"/>
              <a:t>вопросы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1540763"/>
            <a:ext cx="8942832" cy="5052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Ваш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ребёнок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идёт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в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94003"/>
            <a:ext cx="6192520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Советы</a:t>
            </a:r>
            <a:r>
              <a:rPr sz="22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2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рекомендации</a:t>
            </a:r>
            <a:r>
              <a:rPr sz="22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родителям</a:t>
            </a:r>
            <a:r>
              <a:rPr sz="2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rebuchet MS"/>
                <a:cs typeface="Trebuchet MS"/>
              </a:rPr>
              <a:t>будущих первоклассников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6776" y="2229611"/>
            <a:ext cx="7507224" cy="43845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06" y="179959"/>
            <a:ext cx="6531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По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какой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образовательной </a:t>
            </a:r>
            <a:r>
              <a:rPr b="1" dirty="0">
                <a:latin typeface="Trebuchet MS"/>
                <a:cs typeface="Trebuchet MS"/>
              </a:rPr>
              <a:t>системе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будут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учиться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дети?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481327"/>
            <a:ext cx="6240780" cy="49514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630" y="5140578"/>
            <a:ext cx="7479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развитие</a:t>
            </a: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личности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обучающегося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основе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усвоения</a:t>
            </a:r>
            <a:endParaRPr sz="18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универсальных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учебных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действий,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познания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усвоения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мира»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r="15609"/>
          <a:stretch/>
        </p:blipFill>
        <p:spPr>
          <a:xfrm>
            <a:off x="685800" y="1295400"/>
            <a:ext cx="9906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2403398"/>
            <a:ext cx="7557770" cy="325153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во всей стране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pc="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▶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содержания образования;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endParaRPr lang="ru-RU" sz="24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lang="ru-RU" sz="2400" spc="65" dirty="0">
                <a:solidFill>
                  <a:srgbClr val="90C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▶  </a:t>
            </a:r>
            <a:r>
              <a:rPr lang="ru-RU" sz="2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барьеров для учеников при переходе из школы в школу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B99DF-5A8E-CBCB-18D9-530A83D05FDA}"/>
              </a:ext>
            </a:extLst>
          </p:cNvPr>
          <p:cNvSpPr txBox="1"/>
          <p:nvPr/>
        </p:nvSpPr>
        <p:spPr>
          <a:xfrm>
            <a:off x="1524000" y="838200"/>
            <a:ext cx="6097604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63"/>
              </a:lnSpc>
              <a:spcAft>
                <a:spcPts val="1500"/>
              </a:spcAft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ФЕДЕРАЛЬНАЯ ОБРАЗОВАТЕЛЬНАЯ ПРОГРАММА</a:t>
            </a:r>
          </a:p>
          <a:p>
            <a:pPr algn="ctr">
              <a:lnSpc>
                <a:spcPts val="1463"/>
              </a:lnSpc>
              <a:spcAft>
                <a:spcPts val="1500"/>
              </a:spcAft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НАЧАЛЬНОГО ОБЩЕГО ОБРАЗОВАНИЯ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990600"/>
            <a:ext cx="8320405" cy="454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2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комплект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входят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 err="1">
                <a:latin typeface="Trebuchet MS"/>
                <a:cs typeface="Trebuchet MS"/>
              </a:rPr>
              <a:t>учебники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 err="1">
                <a:latin typeface="Trebuchet MS"/>
                <a:cs typeface="Trebuchet MS"/>
              </a:rPr>
              <a:t>нового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поколения,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отвечающие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требованиям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современной </a:t>
            </a:r>
            <a:r>
              <a:rPr sz="2400" dirty="0">
                <a:latin typeface="Trebuchet MS"/>
                <a:cs typeface="Trebuchet MS"/>
              </a:rPr>
              <a:t>учебной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книге.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этом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нем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бережно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сохранены </a:t>
            </a:r>
            <a:r>
              <a:rPr sz="2400" dirty="0">
                <a:latin typeface="Trebuchet MS"/>
                <a:cs typeface="Trebuchet MS"/>
              </a:rPr>
              <a:t>лучшие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традиции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русской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школы,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учитывающие </a:t>
            </a:r>
            <a:r>
              <a:rPr sz="2400" dirty="0">
                <a:latin typeface="Trebuchet MS"/>
                <a:cs typeface="Trebuchet MS"/>
              </a:rPr>
              <a:t>возрастные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особенности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детей,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постепенное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нарастание </a:t>
            </a:r>
            <a:r>
              <a:rPr sz="2400" dirty="0">
                <a:latin typeface="Trebuchet MS"/>
                <a:cs typeface="Trebuchet MS"/>
              </a:rPr>
              <a:t>трудности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предъявлении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учебного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материала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др.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latin typeface="Trebuchet MS"/>
                <a:cs typeface="Trebuchet MS"/>
              </a:rPr>
              <a:t>Авторы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учебников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учебных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пособий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взяли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на </a:t>
            </a:r>
            <a:r>
              <a:rPr sz="2400" dirty="0">
                <a:latin typeface="Trebuchet MS"/>
                <a:cs typeface="Trebuchet MS"/>
              </a:rPr>
              <a:t>вооружение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все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лучшее,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что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было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накоплено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практике </a:t>
            </a:r>
            <a:r>
              <a:rPr sz="2400" dirty="0">
                <a:latin typeface="Trebuchet MS"/>
                <a:cs typeface="Trebuchet MS"/>
              </a:rPr>
              <a:t>отечественного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образования,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доказало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свою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доступность </a:t>
            </a:r>
            <a:r>
              <a:rPr sz="2400" dirty="0">
                <a:latin typeface="Trebuchet MS"/>
                <a:cs typeface="Trebuchet MS"/>
              </a:rPr>
              <a:t>для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учащихся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младшего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школьного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возраста,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гарантирует </a:t>
            </a:r>
            <a:r>
              <a:rPr sz="2400" dirty="0">
                <a:latin typeface="Trebuchet MS"/>
                <a:cs typeface="Trebuchet MS"/>
              </a:rPr>
              <a:t>достижение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положительных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результатов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обучении</a:t>
            </a:r>
            <a:r>
              <a:rPr sz="2400" spc="-50" dirty="0">
                <a:latin typeface="Trebuchet MS"/>
                <a:cs typeface="Trebuchet MS"/>
              </a:rPr>
              <a:t> и </a:t>
            </a:r>
            <a:r>
              <a:rPr sz="2400" dirty="0">
                <a:latin typeface="Trebuchet MS"/>
                <a:cs typeface="Trebuchet MS"/>
              </a:rPr>
              <a:t>реальные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возможности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личностного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развития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ребенка.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Учебники: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327" y="1292733"/>
            <a:ext cx="8457565" cy="228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767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Учебники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выдаются</a:t>
            </a:r>
            <a:r>
              <a:rPr sz="2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школьникам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бесплатно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библиотечного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фонда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школы.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033395" algn="l"/>
              </a:tabLst>
            </a:pPr>
            <a:r>
              <a:rPr sz="2250" spc="17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50" spc="-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Педагог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рекомендовать</a:t>
            </a:r>
            <a:r>
              <a:rPr sz="2800" spc="-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учащимся дополнительно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купить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какие-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пособия.Этот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вопрос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обсуждается</a:t>
            </a:r>
            <a:r>
              <a:rPr sz="2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родительском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собрании.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r="15060"/>
          <a:stretch/>
        </p:blipFill>
        <p:spPr>
          <a:xfrm>
            <a:off x="914400" y="3913077"/>
            <a:ext cx="9457945" cy="23743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84" y="131826"/>
            <a:ext cx="5852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2789" algn="l"/>
              </a:tabLst>
            </a:pPr>
            <a:r>
              <a:rPr b="1" dirty="0">
                <a:latin typeface="Trebuchet MS"/>
                <a:cs typeface="Trebuchet MS"/>
              </a:rPr>
              <a:t>Обязательна</a:t>
            </a:r>
            <a:r>
              <a:rPr b="1" spc="-13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ли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школьная </a:t>
            </a:r>
            <a:r>
              <a:rPr b="1" dirty="0">
                <a:latin typeface="Trebuchet MS"/>
                <a:cs typeface="Trebuchet MS"/>
              </a:rPr>
              <a:t>форма</a:t>
            </a:r>
            <a:r>
              <a:rPr b="1" spc="-45" dirty="0">
                <a:latin typeface="Trebuchet MS"/>
                <a:cs typeface="Trebuchet MS"/>
              </a:rPr>
              <a:t> </a:t>
            </a:r>
            <a:r>
              <a:rPr b="1" spc="-50" dirty="0">
                <a:latin typeface="Trebuchet MS"/>
                <a:cs typeface="Trebuchet MS"/>
              </a:rPr>
              <a:t>в</a:t>
            </a:r>
            <a:r>
              <a:rPr b="1" dirty="0">
                <a:latin typeface="Trebuchet MS"/>
                <a:cs typeface="Trebuchet MS"/>
              </a:rPr>
              <a:t>	1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классе?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363" y="1381860"/>
            <a:ext cx="5045075" cy="42335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100" b="1" spc="-25" dirty="0">
                <a:solidFill>
                  <a:srgbClr val="404040"/>
                </a:solidFill>
                <a:latin typeface="Trebuchet MS"/>
                <a:cs typeface="Trebuchet MS"/>
              </a:rPr>
              <a:t>Да.</a:t>
            </a:r>
            <a:endParaRPr sz="3100" dirty="0">
              <a:latin typeface="Trebuchet MS"/>
              <a:cs typeface="Trebuchet MS"/>
            </a:endParaRPr>
          </a:p>
          <a:p>
            <a:pPr marL="12700" marR="5080">
              <a:lnSpc>
                <a:spcPts val="3350"/>
              </a:lnSpc>
              <a:spcBef>
                <a:spcPts val="1045"/>
              </a:spcBef>
              <a:tabLst>
                <a:tab pos="2460625" algn="l"/>
                <a:tab pos="3436620" algn="l"/>
              </a:tabLst>
            </a:pP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Обязательное</a:t>
            </a:r>
            <a:r>
              <a:rPr sz="3100" spc="-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ношение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школьной</a:t>
            </a:r>
            <a:r>
              <a:rPr sz="31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формы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	в</a:t>
            </a:r>
            <a:r>
              <a:rPr sz="3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 err="1">
                <a:solidFill>
                  <a:srgbClr val="404040"/>
                </a:solidFill>
                <a:latin typeface="Trebuchet MS"/>
                <a:cs typeface="Trebuchet MS"/>
              </a:rPr>
              <a:t>России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введено</a:t>
            </a:r>
            <a:r>
              <a:rPr lang="ru-RU" sz="3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5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lang="ru-RU" sz="31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31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сентября</a:t>
            </a:r>
            <a:r>
              <a:rPr sz="31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2013</a:t>
            </a:r>
            <a:r>
              <a:rPr sz="31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года.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Каждое</a:t>
            </a:r>
            <a:r>
              <a:rPr sz="31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образовательное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учреждение</a:t>
            </a:r>
            <a:r>
              <a:rPr sz="31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само</a:t>
            </a:r>
            <a:r>
              <a:rPr sz="31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решает,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как</a:t>
            </a:r>
            <a:r>
              <a:rPr sz="31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404040"/>
                </a:solidFill>
                <a:latin typeface="Trebuchet MS"/>
                <a:cs typeface="Trebuchet MS"/>
              </a:rPr>
              <a:t>должна</a:t>
            </a:r>
            <a:r>
              <a:rPr sz="31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404040"/>
                </a:solidFill>
                <a:latin typeface="Trebuchet MS"/>
                <a:cs typeface="Trebuchet MS"/>
              </a:rPr>
              <a:t>выглядеть форма.</a:t>
            </a:r>
            <a:endParaRPr sz="3100" dirty="0">
              <a:latin typeface="Trebuchet MS"/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1AFDA-EA6D-331B-CBBC-22B8F88B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48" y="685800"/>
            <a:ext cx="4140752" cy="5486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15DA2-7724-38E3-07B5-A311AED3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438" y="4191000"/>
            <a:ext cx="2163113" cy="23352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Режим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работы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школы?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42899" y="1348638"/>
            <a:ext cx="4338955" cy="397416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/>
              <a:t>Школа</a:t>
            </a:r>
            <a:r>
              <a:rPr spc="-45" dirty="0"/>
              <a:t> </a:t>
            </a:r>
            <a:r>
              <a:rPr spc="-10" dirty="0"/>
              <a:t>работает</a:t>
            </a:r>
            <a:r>
              <a:rPr spc="-125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lang="ru-RU" dirty="0"/>
              <a:t>2</a:t>
            </a:r>
            <a:r>
              <a:rPr spc="-55" dirty="0"/>
              <a:t> </a:t>
            </a:r>
            <a:r>
              <a:rPr spc="-10" dirty="0" err="1"/>
              <a:t>смен</a:t>
            </a:r>
            <a:r>
              <a:rPr lang="ru-RU" spc="-10" dirty="0"/>
              <a:t>ы</a:t>
            </a:r>
            <a:endParaRPr spc="-10" dirty="0"/>
          </a:p>
          <a:p>
            <a:pPr marL="12700" marR="1247140">
              <a:lnSpc>
                <a:spcPct val="100000"/>
              </a:lnSpc>
              <a:spcBef>
                <a:spcPts val="1010"/>
              </a:spcBef>
            </a:pPr>
            <a:r>
              <a:rPr dirty="0"/>
              <a:t>5</a:t>
            </a:r>
            <a:r>
              <a:rPr spc="-80" dirty="0"/>
              <a:t> </a:t>
            </a:r>
            <a:r>
              <a:rPr dirty="0"/>
              <a:t>дневная</a:t>
            </a:r>
            <a:r>
              <a:rPr spc="-55" dirty="0"/>
              <a:t> </a:t>
            </a:r>
            <a:r>
              <a:rPr spc="-10" dirty="0"/>
              <a:t>учебная неделя</a:t>
            </a:r>
          </a:p>
          <a:p>
            <a:pPr marL="12700" marR="1002030">
              <a:lnSpc>
                <a:spcPct val="100000"/>
              </a:lnSpc>
              <a:spcBef>
                <a:spcPts val="994"/>
              </a:spcBef>
            </a:pPr>
            <a:r>
              <a:rPr spc="-10" dirty="0"/>
              <a:t>Продолжительность </a:t>
            </a:r>
            <a:r>
              <a:rPr dirty="0"/>
              <a:t>учебного</a:t>
            </a:r>
            <a:r>
              <a:rPr spc="-125" dirty="0"/>
              <a:t> </a:t>
            </a:r>
            <a:r>
              <a:rPr spc="-10" dirty="0"/>
              <a:t>года:</a:t>
            </a:r>
          </a:p>
          <a:p>
            <a:pPr marL="12700" marR="409575">
              <a:lnSpc>
                <a:spcPct val="100000"/>
              </a:lnSpc>
              <a:spcBef>
                <a:spcPts val="1000"/>
              </a:spcBef>
            </a:pPr>
            <a:r>
              <a:rPr dirty="0"/>
              <a:t>в</a:t>
            </a:r>
            <a:r>
              <a:rPr spc="-30" dirty="0"/>
              <a:t> 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классе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33</a:t>
            </a:r>
            <a:r>
              <a:rPr spc="-40" dirty="0"/>
              <a:t> </a:t>
            </a:r>
            <a:r>
              <a:rPr spc="-10" dirty="0"/>
              <a:t>учебные недели.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Продолжительность </a:t>
            </a:r>
            <a:r>
              <a:rPr dirty="0"/>
              <a:t>каникул</a:t>
            </a:r>
            <a:r>
              <a:rPr spc="-5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течение </a:t>
            </a:r>
            <a:r>
              <a:rPr dirty="0"/>
              <a:t>учебного</a:t>
            </a:r>
            <a:r>
              <a:rPr spc="-100" dirty="0"/>
              <a:t> </a:t>
            </a:r>
            <a:r>
              <a:rPr dirty="0"/>
              <a:t>года</a:t>
            </a:r>
            <a:r>
              <a:rPr spc="-100" dirty="0"/>
              <a:t> </a:t>
            </a:r>
            <a:r>
              <a:rPr spc="-25" dirty="0"/>
              <a:t>не </a:t>
            </a:r>
            <a:r>
              <a:rPr dirty="0"/>
              <a:t>менее</a:t>
            </a:r>
            <a:r>
              <a:rPr spc="-65" dirty="0"/>
              <a:t> </a:t>
            </a:r>
            <a:r>
              <a:rPr spc="-25" dirty="0"/>
              <a:t>30 </a:t>
            </a:r>
            <a:r>
              <a:rPr dirty="0"/>
              <a:t>календарных</a:t>
            </a:r>
            <a:r>
              <a:rPr spc="-150" dirty="0"/>
              <a:t> </a:t>
            </a:r>
            <a:r>
              <a:rPr spc="-10" dirty="0"/>
              <a:t>дней. </a:t>
            </a:r>
            <a:r>
              <a:rPr dirty="0"/>
              <a:t>В</a:t>
            </a:r>
            <a:r>
              <a:rPr spc="-60" dirty="0"/>
              <a:t> </a:t>
            </a:r>
            <a:r>
              <a:rPr dirty="0"/>
              <a:t>первых</a:t>
            </a:r>
            <a:r>
              <a:rPr spc="-45" dirty="0"/>
              <a:t> </a:t>
            </a:r>
            <a:r>
              <a:rPr spc="-10" dirty="0"/>
              <a:t>классах устанавливаются дополнительные недельные </a:t>
            </a:r>
            <a:r>
              <a:rPr dirty="0"/>
              <a:t>каникулы</a:t>
            </a:r>
            <a:r>
              <a:rPr spc="-160" dirty="0"/>
              <a:t> </a:t>
            </a:r>
            <a:r>
              <a:rPr spc="-25" dirty="0"/>
              <a:t>(в </a:t>
            </a:r>
            <a:r>
              <a:rPr spc="-10" dirty="0"/>
              <a:t>феврале).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273558"/>
            <a:ext cx="8023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Какие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учебные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предметы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являются обязательными?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02104"/>
            <a:ext cx="751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6755" algn="l"/>
                <a:tab pos="561467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Русский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язык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Математика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2700" baseline="1543" dirty="0">
                <a:latin typeface="Trebuchet MS"/>
                <a:cs typeface="Trebuchet MS"/>
              </a:rPr>
              <a:t>Окружающий</a:t>
            </a:r>
            <a:r>
              <a:rPr sz="2700" spc="-89" baseline="1543" dirty="0">
                <a:latin typeface="Trebuchet MS"/>
                <a:cs typeface="Trebuchet MS"/>
              </a:rPr>
              <a:t> </a:t>
            </a:r>
            <a:r>
              <a:rPr sz="2700" spc="-37" baseline="1543" dirty="0">
                <a:latin typeface="Trebuchet MS"/>
                <a:cs typeface="Trebuchet MS"/>
              </a:rPr>
              <a:t>мир</a:t>
            </a:r>
            <a:endParaRPr sz="2700" baseline="1543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" y="2100072"/>
            <a:ext cx="1982724" cy="1487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1108" y="2008632"/>
            <a:ext cx="1830324" cy="1827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3555" y="2019300"/>
            <a:ext cx="1935479" cy="16489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84944" y="1595754"/>
            <a:ext cx="804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Музыка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2643" y="1908048"/>
            <a:ext cx="2001011" cy="17602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09847" y="4298060"/>
            <a:ext cx="126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Технология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7134" y="4277359"/>
            <a:ext cx="227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Физическая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культура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942" y="4282185"/>
            <a:ext cx="230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Литературное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чтение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1372" y="4277359"/>
            <a:ext cx="297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Изобразительное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искусство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5588" y="4663440"/>
            <a:ext cx="2162555" cy="17251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2696" y="4757836"/>
            <a:ext cx="1939726" cy="13427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8028" y="4611623"/>
            <a:ext cx="3002279" cy="20497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919" y="4620797"/>
            <a:ext cx="2746173" cy="165184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923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Существуют</a:t>
            </a:r>
            <a:r>
              <a:rPr b="1" spc="-17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ли</a:t>
            </a:r>
            <a:r>
              <a:rPr b="1" spc="-17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особенности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50" dirty="0">
                <a:latin typeface="Trebuchet MS"/>
                <a:cs typeface="Trebuchet MS"/>
              </a:rPr>
              <a:t>в </a:t>
            </a:r>
            <a:r>
              <a:rPr b="1" dirty="0">
                <a:latin typeface="Trebuchet MS"/>
                <a:cs typeface="Trebuchet MS"/>
              </a:rPr>
              <a:t>режиме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дня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первоклассников?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40966"/>
            <a:ext cx="6102985" cy="3524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94005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Trebuchet MS"/>
                <a:cs typeface="Trebuchet MS"/>
              </a:rPr>
              <a:t>Безусловно,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первоклассников </a:t>
            </a:r>
            <a:r>
              <a:rPr sz="2800" dirty="0">
                <a:latin typeface="Trebuchet MS"/>
                <a:cs typeface="Trebuchet MS"/>
              </a:rPr>
              <a:t>должен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быть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особый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режим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дня.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В </a:t>
            </a:r>
            <a:r>
              <a:rPr sz="2800" dirty="0">
                <a:latin typeface="Trebuchet MS"/>
                <a:cs typeface="Trebuchet MS"/>
              </a:rPr>
              <a:t>первом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полугодии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уроки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длятся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3</a:t>
            </a:r>
            <a:r>
              <a:rPr lang="ru-RU" sz="2800" spc="-25" dirty="0">
                <a:latin typeface="Trebuchet MS"/>
                <a:cs typeface="Trebuchet MS"/>
              </a:rPr>
              <a:t>0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минут,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в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середине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каждого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урока </a:t>
            </a:r>
            <a:r>
              <a:rPr sz="2800" dirty="0">
                <a:latin typeface="Trebuchet MS"/>
                <a:cs typeface="Trebuchet MS"/>
              </a:rPr>
              <a:t>проводятся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1-2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физкультурные </a:t>
            </a:r>
            <a:r>
              <a:rPr sz="2800" dirty="0">
                <a:latin typeface="Trebuchet MS"/>
                <a:cs typeface="Trebuchet MS"/>
              </a:rPr>
              <a:t>минутки,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чтобы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им</a:t>
            </a:r>
            <a:r>
              <a:rPr sz="2800" b="1" spc="-10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легче</a:t>
            </a:r>
            <a:r>
              <a:rPr sz="2800" b="1" spc="-10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было </a:t>
            </a:r>
            <a:r>
              <a:rPr sz="2800" b="1" dirty="0">
                <a:latin typeface="Trebuchet MS"/>
                <a:cs typeface="Trebuchet MS"/>
              </a:rPr>
              <a:t>привыкать</a:t>
            </a:r>
            <a:r>
              <a:rPr sz="2800" b="1" spc="-8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к</a:t>
            </a:r>
            <a:r>
              <a:rPr sz="2800" b="1" spc="-11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новому</a:t>
            </a:r>
            <a:r>
              <a:rPr sz="2800" b="1" spc="-10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виду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ts val="3020"/>
              </a:lnSpc>
              <a:spcBef>
                <a:spcPts val="50"/>
              </a:spcBef>
            </a:pPr>
            <a:r>
              <a:rPr sz="2800" b="1" dirty="0">
                <a:latin typeface="Trebuchet MS"/>
                <a:cs typeface="Trebuchet MS"/>
              </a:rPr>
              <a:t>деятельности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–</a:t>
            </a:r>
            <a:r>
              <a:rPr sz="2800" b="1" spc="-10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учебной.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Во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втором </a:t>
            </a:r>
            <a:r>
              <a:rPr sz="2800" dirty="0">
                <a:latin typeface="Trebuchet MS"/>
                <a:cs typeface="Trebuchet MS"/>
              </a:rPr>
              <a:t>полугодии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уроки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по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40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минут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271" y="2161032"/>
            <a:ext cx="4703064" cy="31333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551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Есть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ли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в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1</a:t>
            </a:r>
            <a:r>
              <a:rPr b="1" spc="-4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классе</a:t>
            </a:r>
            <a:r>
              <a:rPr b="1" spc="-4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домашние задания?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56310" y="2056231"/>
            <a:ext cx="8332470" cy="42082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b="1" dirty="0" err="1">
                <a:solidFill>
                  <a:srgbClr val="404040"/>
                </a:solidFill>
                <a:latin typeface="Trebuchet MS"/>
                <a:cs typeface="Trebuchet MS"/>
              </a:rPr>
              <a:t>Домашни</a:t>
            </a:r>
            <a:r>
              <a:rPr lang="ru-RU" sz="3200" b="1" dirty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3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404040"/>
                </a:solidFill>
                <a:latin typeface="Trebuchet MS"/>
                <a:cs typeface="Trebuchet MS"/>
              </a:rPr>
              <a:t>задани</a:t>
            </a:r>
            <a:r>
              <a:rPr lang="ru-RU" sz="3200" b="1" dirty="0">
                <a:solidFill>
                  <a:srgbClr val="404040"/>
                </a:solidFill>
                <a:latin typeface="Trebuchet MS"/>
                <a:cs typeface="Trebuchet MS"/>
              </a:rPr>
              <a:t>я</a:t>
            </a:r>
            <a:r>
              <a:rPr sz="32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32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404040"/>
                </a:solidFill>
                <a:latin typeface="Trebuchet MS"/>
                <a:cs typeface="Trebuchet MS"/>
              </a:rPr>
              <a:t>классе</a:t>
            </a:r>
            <a:r>
              <a:rPr sz="32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3200" b="1" spc="-20" dirty="0">
                <a:solidFill>
                  <a:srgbClr val="404040"/>
                </a:solidFill>
              </a:rPr>
              <a:t>есть</a:t>
            </a:r>
            <a:r>
              <a:rPr lang="ru-RU" sz="3200" b="1" spc="-20" dirty="0">
                <a:solidFill>
                  <a:srgbClr val="404040"/>
                </a:solidFill>
                <a:latin typeface="Trebuchet MS"/>
                <a:cs typeface="Trebuchet MS"/>
              </a:rPr>
              <a:t> (</a:t>
            </a:r>
            <a:r>
              <a:rPr lang="ru-RU" sz="3200" b="1" spc="-20" dirty="0" err="1">
                <a:solidFill>
                  <a:srgbClr val="404040"/>
                </a:solidFill>
                <a:latin typeface="Trebuchet MS"/>
                <a:cs typeface="Trebuchet MS"/>
              </a:rPr>
              <a:t>СанПин</a:t>
            </a:r>
            <a:r>
              <a:rPr lang="ru-RU" sz="3200" b="1" spc="-20" dirty="0">
                <a:solidFill>
                  <a:srgbClr val="404040"/>
                </a:solidFill>
                <a:latin typeface="Trebuchet MS"/>
                <a:cs typeface="Trebuchet MS"/>
              </a:rPr>
              <a:t> допускает до 1 часа)</a:t>
            </a:r>
            <a:endParaRPr sz="3200" dirty="0">
              <a:latin typeface="Trebuchet MS"/>
              <a:cs typeface="Trebuchet MS"/>
            </a:endParaRPr>
          </a:p>
          <a:p>
            <a:pPr marL="12700" marR="367665">
              <a:lnSpc>
                <a:spcPct val="100000"/>
              </a:lnSpc>
              <a:spcBef>
                <a:spcPts val="994"/>
              </a:spcBef>
            </a:pP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Однако</a:t>
            </a:r>
            <a:r>
              <a:rPr sz="32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если</a:t>
            </a:r>
            <a:r>
              <a:rPr sz="3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вы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хотите</a:t>
            </a:r>
            <a:r>
              <a:rPr sz="32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сформировать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404040"/>
                </a:solidFill>
                <a:latin typeface="Trebuchet MS"/>
                <a:cs typeface="Trebuchet MS"/>
              </a:rPr>
              <a:t>у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своего</a:t>
            </a:r>
            <a:r>
              <a:rPr sz="3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ребенка</a:t>
            </a:r>
            <a:r>
              <a:rPr sz="3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качественные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навыки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письма,</a:t>
            </a:r>
            <a:r>
              <a:rPr sz="3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чтения,</a:t>
            </a:r>
            <a:r>
              <a:rPr sz="3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счета,</a:t>
            </a:r>
            <a:r>
              <a:rPr sz="32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то</a:t>
            </a:r>
            <a:r>
              <a:rPr sz="3200" b="1" spc="-25" dirty="0">
                <a:solidFill>
                  <a:srgbClr val="404040"/>
                </a:solidFill>
                <a:latin typeface="Trebuchet MS"/>
                <a:cs typeface="Trebuchet MS"/>
              </a:rPr>
              <a:t> не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отказывайтесь</a:t>
            </a:r>
            <a:r>
              <a:rPr sz="3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3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тренировочных</a:t>
            </a:r>
            <a:endParaRPr sz="3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упражнений,</a:t>
            </a:r>
            <a:r>
              <a:rPr sz="32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которые</a:t>
            </a:r>
            <a:r>
              <a:rPr sz="32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32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предложить учитель.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9585" y="373380"/>
            <a:ext cx="7655559" cy="721360"/>
            <a:chOff x="1276858" y="359409"/>
            <a:chExt cx="7655559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6" y="368807"/>
              <a:ext cx="7636764" cy="7025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87018" y="369569"/>
              <a:ext cx="7635240" cy="701040"/>
            </a:xfrm>
            <a:custGeom>
              <a:avLst/>
              <a:gdLst/>
              <a:ahLst/>
              <a:cxnLst/>
              <a:rect l="l" t="t" r="r" b="b"/>
              <a:pathLst>
                <a:path w="7635240" h="70104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7518400" y="0"/>
                  </a:lnTo>
                  <a:lnTo>
                    <a:pt x="7563873" y="9183"/>
                  </a:lnTo>
                  <a:lnTo>
                    <a:pt x="7601013" y="34226"/>
                  </a:lnTo>
                  <a:lnTo>
                    <a:pt x="7626056" y="71366"/>
                  </a:lnTo>
                  <a:lnTo>
                    <a:pt x="7635239" y="116839"/>
                  </a:lnTo>
                  <a:lnTo>
                    <a:pt x="7635239" y="584200"/>
                  </a:lnTo>
                  <a:lnTo>
                    <a:pt x="7626056" y="629673"/>
                  </a:lnTo>
                  <a:lnTo>
                    <a:pt x="7601013" y="666813"/>
                  </a:lnTo>
                  <a:lnTo>
                    <a:pt x="7563873" y="691856"/>
                  </a:lnTo>
                  <a:lnTo>
                    <a:pt x="7518400" y="701039"/>
                  </a:lnTo>
                  <a:lnTo>
                    <a:pt x="116840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436" rIns="0" bIns="0" rtlCol="0">
            <a:spAutoFit/>
          </a:bodyPr>
          <a:lstStyle/>
          <a:p>
            <a:pPr marL="9848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ГОТОВНОСТЬ</a:t>
            </a:r>
            <a:r>
              <a:rPr sz="2800" spc="-9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К</a:t>
            </a:r>
            <a:r>
              <a:rPr sz="2800" spc="-114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ШКОЛЬНОМУ</a:t>
            </a:r>
            <a:r>
              <a:rPr sz="2800" spc="-1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ОБУЧЕНИЮ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555289" y="1689513"/>
            <a:ext cx="4175125" cy="838835"/>
            <a:chOff x="568198" y="1642617"/>
            <a:chExt cx="4175125" cy="838835"/>
          </a:xfrm>
        </p:grpSpPr>
        <p:sp>
          <p:nvSpPr>
            <p:cNvPr id="7" name="object 7"/>
            <p:cNvSpPr/>
            <p:nvPr/>
          </p:nvSpPr>
          <p:spPr>
            <a:xfrm>
              <a:off x="578358" y="1652777"/>
              <a:ext cx="4154804" cy="818515"/>
            </a:xfrm>
            <a:custGeom>
              <a:avLst/>
              <a:gdLst/>
              <a:ahLst/>
              <a:cxnLst/>
              <a:rect l="l" t="t" r="r" b="b"/>
              <a:pathLst>
                <a:path w="4154804" h="818514">
                  <a:moveTo>
                    <a:pt x="4018026" y="0"/>
                  </a:moveTo>
                  <a:lnTo>
                    <a:pt x="136398" y="0"/>
                  </a:lnTo>
                  <a:lnTo>
                    <a:pt x="93288" y="6955"/>
                  </a:lnTo>
                  <a:lnTo>
                    <a:pt x="55846" y="26322"/>
                  </a:lnTo>
                  <a:lnTo>
                    <a:pt x="26318" y="55851"/>
                  </a:lnTo>
                  <a:lnTo>
                    <a:pt x="6954" y="93293"/>
                  </a:lnTo>
                  <a:lnTo>
                    <a:pt x="0" y="136398"/>
                  </a:lnTo>
                  <a:lnTo>
                    <a:pt x="0" y="681989"/>
                  </a:lnTo>
                  <a:lnTo>
                    <a:pt x="6954" y="725094"/>
                  </a:lnTo>
                  <a:lnTo>
                    <a:pt x="26318" y="762536"/>
                  </a:lnTo>
                  <a:lnTo>
                    <a:pt x="55846" y="792065"/>
                  </a:lnTo>
                  <a:lnTo>
                    <a:pt x="93288" y="811432"/>
                  </a:lnTo>
                  <a:lnTo>
                    <a:pt x="136398" y="818388"/>
                  </a:lnTo>
                  <a:lnTo>
                    <a:pt x="4018026" y="818388"/>
                  </a:lnTo>
                  <a:lnTo>
                    <a:pt x="4061130" y="811432"/>
                  </a:lnTo>
                  <a:lnTo>
                    <a:pt x="4098572" y="792065"/>
                  </a:lnTo>
                  <a:lnTo>
                    <a:pt x="4128101" y="762536"/>
                  </a:lnTo>
                  <a:lnTo>
                    <a:pt x="4147468" y="725094"/>
                  </a:lnTo>
                  <a:lnTo>
                    <a:pt x="4154424" y="681989"/>
                  </a:lnTo>
                  <a:lnTo>
                    <a:pt x="4154424" y="136398"/>
                  </a:lnTo>
                  <a:lnTo>
                    <a:pt x="4147468" y="93293"/>
                  </a:lnTo>
                  <a:lnTo>
                    <a:pt x="4128101" y="55851"/>
                  </a:lnTo>
                  <a:lnTo>
                    <a:pt x="4098572" y="26322"/>
                  </a:lnTo>
                  <a:lnTo>
                    <a:pt x="4061130" y="6955"/>
                  </a:lnTo>
                  <a:lnTo>
                    <a:pt x="401802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8358" y="1652777"/>
              <a:ext cx="4154804" cy="818515"/>
            </a:xfrm>
            <a:custGeom>
              <a:avLst/>
              <a:gdLst/>
              <a:ahLst/>
              <a:cxnLst/>
              <a:rect l="l" t="t" r="r" b="b"/>
              <a:pathLst>
                <a:path w="4154804" h="818514">
                  <a:moveTo>
                    <a:pt x="0" y="136398"/>
                  </a:moveTo>
                  <a:lnTo>
                    <a:pt x="6954" y="93293"/>
                  </a:lnTo>
                  <a:lnTo>
                    <a:pt x="26318" y="55851"/>
                  </a:lnTo>
                  <a:lnTo>
                    <a:pt x="55846" y="26322"/>
                  </a:lnTo>
                  <a:lnTo>
                    <a:pt x="93288" y="6955"/>
                  </a:lnTo>
                  <a:lnTo>
                    <a:pt x="136398" y="0"/>
                  </a:lnTo>
                  <a:lnTo>
                    <a:pt x="4018026" y="0"/>
                  </a:lnTo>
                  <a:lnTo>
                    <a:pt x="4061130" y="6955"/>
                  </a:lnTo>
                  <a:lnTo>
                    <a:pt x="4098572" y="26322"/>
                  </a:lnTo>
                  <a:lnTo>
                    <a:pt x="4128101" y="55851"/>
                  </a:lnTo>
                  <a:lnTo>
                    <a:pt x="4147468" y="93293"/>
                  </a:lnTo>
                  <a:lnTo>
                    <a:pt x="4154424" y="136398"/>
                  </a:lnTo>
                  <a:lnTo>
                    <a:pt x="4154424" y="681989"/>
                  </a:lnTo>
                  <a:lnTo>
                    <a:pt x="4147468" y="725094"/>
                  </a:lnTo>
                  <a:lnTo>
                    <a:pt x="4128101" y="762536"/>
                  </a:lnTo>
                  <a:lnTo>
                    <a:pt x="4098572" y="792065"/>
                  </a:lnTo>
                  <a:lnTo>
                    <a:pt x="4061130" y="811432"/>
                  </a:lnTo>
                  <a:lnTo>
                    <a:pt x="4018026" y="818388"/>
                  </a:lnTo>
                  <a:lnTo>
                    <a:pt x="136398" y="818388"/>
                  </a:lnTo>
                  <a:lnTo>
                    <a:pt x="93288" y="811432"/>
                  </a:lnTo>
                  <a:lnTo>
                    <a:pt x="55846" y="792065"/>
                  </a:lnTo>
                  <a:lnTo>
                    <a:pt x="26318" y="762536"/>
                  </a:lnTo>
                  <a:lnTo>
                    <a:pt x="6954" y="725094"/>
                  </a:lnTo>
                  <a:lnTo>
                    <a:pt x="0" y="681989"/>
                  </a:lnTo>
                  <a:lnTo>
                    <a:pt x="0" y="13639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16558" y="1674367"/>
            <a:ext cx="2874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 marR="5080" indent="-4851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ФИЗИОЛОГИЧЕСКАЯ ГОТОВНОСТЬ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71362" y="1708160"/>
            <a:ext cx="4176395" cy="838835"/>
            <a:chOff x="5396229" y="1642617"/>
            <a:chExt cx="4176395" cy="838835"/>
          </a:xfrm>
        </p:grpSpPr>
        <p:sp>
          <p:nvSpPr>
            <p:cNvPr id="11" name="object 11"/>
            <p:cNvSpPr/>
            <p:nvPr/>
          </p:nvSpPr>
          <p:spPr>
            <a:xfrm>
              <a:off x="5406389" y="1652777"/>
              <a:ext cx="4156075" cy="818515"/>
            </a:xfrm>
            <a:custGeom>
              <a:avLst/>
              <a:gdLst/>
              <a:ahLst/>
              <a:cxnLst/>
              <a:rect l="l" t="t" r="r" b="b"/>
              <a:pathLst>
                <a:path w="4156075" h="818514">
                  <a:moveTo>
                    <a:pt x="4019550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8"/>
                  </a:lnTo>
                  <a:lnTo>
                    <a:pt x="0" y="681989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4019550" y="818388"/>
                  </a:lnTo>
                  <a:lnTo>
                    <a:pt x="4062654" y="811432"/>
                  </a:lnTo>
                  <a:lnTo>
                    <a:pt x="4100096" y="792065"/>
                  </a:lnTo>
                  <a:lnTo>
                    <a:pt x="4129625" y="762536"/>
                  </a:lnTo>
                  <a:lnTo>
                    <a:pt x="4148992" y="725094"/>
                  </a:lnTo>
                  <a:lnTo>
                    <a:pt x="4155948" y="681989"/>
                  </a:lnTo>
                  <a:lnTo>
                    <a:pt x="4155948" y="136398"/>
                  </a:lnTo>
                  <a:lnTo>
                    <a:pt x="4148992" y="93293"/>
                  </a:lnTo>
                  <a:lnTo>
                    <a:pt x="4129625" y="55851"/>
                  </a:lnTo>
                  <a:lnTo>
                    <a:pt x="4100096" y="26322"/>
                  </a:lnTo>
                  <a:lnTo>
                    <a:pt x="4062654" y="6955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06389" y="1652777"/>
              <a:ext cx="4156075" cy="818515"/>
            </a:xfrm>
            <a:custGeom>
              <a:avLst/>
              <a:gdLst/>
              <a:ahLst/>
              <a:cxnLst/>
              <a:rect l="l" t="t" r="r" b="b"/>
              <a:pathLst>
                <a:path w="4156075" h="818514">
                  <a:moveTo>
                    <a:pt x="0" y="136398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4019550" y="0"/>
                  </a:lnTo>
                  <a:lnTo>
                    <a:pt x="4062654" y="6955"/>
                  </a:lnTo>
                  <a:lnTo>
                    <a:pt x="4100096" y="26322"/>
                  </a:lnTo>
                  <a:lnTo>
                    <a:pt x="4129625" y="55851"/>
                  </a:lnTo>
                  <a:lnTo>
                    <a:pt x="4148992" y="93293"/>
                  </a:lnTo>
                  <a:lnTo>
                    <a:pt x="4155948" y="136398"/>
                  </a:lnTo>
                  <a:lnTo>
                    <a:pt x="4155948" y="681989"/>
                  </a:lnTo>
                  <a:lnTo>
                    <a:pt x="4148992" y="725094"/>
                  </a:lnTo>
                  <a:lnTo>
                    <a:pt x="4129625" y="762536"/>
                  </a:lnTo>
                  <a:lnTo>
                    <a:pt x="4100096" y="792065"/>
                  </a:lnTo>
                  <a:lnTo>
                    <a:pt x="4062654" y="811432"/>
                  </a:lnTo>
                  <a:lnTo>
                    <a:pt x="4019550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68948" y="1674367"/>
            <a:ext cx="2830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ПСИХОЛОГИЧЕСКАЯ ГОТОВНОСТЬ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8774" y="3521336"/>
            <a:ext cx="4175125" cy="1721485"/>
            <a:chOff x="1241805" y="3503421"/>
            <a:chExt cx="4175125" cy="1721485"/>
          </a:xfrm>
        </p:grpSpPr>
        <p:sp>
          <p:nvSpPr>
            <p:cNvPr id="15" name="object 15"/>
            <p:cNvSpPr/>
            <p:nvPr/>
          </p:nvSpPr>
          <p:spPr>
            <a:xfrm>
              <a:off x="1251965" y="3513581"/>
              <a:ext cx="4154804" cy="1701164"/>
            </a:xfrm>
            <a:custGeom>
              <a:avLst/>
              <a:gdLst/>
              <a:ahLst/>
              <a:cxnLst/>
              <a:rect l="l" t="t" r="r" b="b"/>
              <a:pathLst>
                <a:path w="4154804" h="1701164">
                  <a:moveTo>
                    <a:pt x="3870960" y="0"/>
                  </a:moveTo>
                  <a:lnTo>
                    <a:pt x="283464" y="0"/>
                  </a:lnTo>
                  <a:lnTo>
                    <a:pt x="237475" y="3709"/>
                  </a:lnTo>
                  <a:lnTo>
                    <a:pt x="193852" y="14447"/>
                  </a:lnTo>
                  <a:lnTo>
                    <a:pt x="153179" y="31632"/>
                  </a:lnTo>
                  <a:lnTo>
                    <a:pt x="116037" y="54681"/>
                  </a:lnTo>
                  <a:lnTo>
                    <a:pt x="83010" y="83010"/>
                  </a:lnTo>
                  <a:lnTo>
                    <a:pt x="54681" y="116037"/>
                  </a:lnTo>
                  <a:lnTo>
                    <a:pt x="31632" y="153179"/>
                  </a:lnTo>
                  <a:lnTo>
                    <a:pt x="14447" y="193852"/>
                  </a:lnTo>
                  <a:lnTo>
                    <a:pt x="3709" y="237475"/>
                  </a:lnTo>
                  <a:lnTo>
                    <a:pt x="0" y="283463"/>
                  </a:lnTo>
                  <a:lnTo>
                    <a:pt x="0" y="1417319"/>
                  </a:lnTo>
                  <a:lnTo>
                    <a:pt x="3709" y="1463308"/>
                  </a:lnTo>
                  <a:lnTo>
                    <a:pt x="14447" y="1506931"/>
                  </a:lnTo>
                  <a:lnTo>
                    <a:pt x="31632" y="1547604"/>
                  </a:lnTo>
                  <a:lnTo>
                    <a:pt x="54681" y="1584746"/>
                  </a:lnTo>
                  <a:lnTo>
                    <a:pt x="83010" y="1617773"/>
                  </a:lnTo>
                  <a:lnTo>
                    <a:pt x="116037" y="1646102"/>
                  </a:lnTo>
                  <a:lnTo>
                    <a:pt x="153179" y="1669151"/>
                  </a:lnTo>
                  <a:lnTo>
                    <a:pt x="193852" y="1686336"/>
                  </a:lnTo>
                  <a:lnTo>
                    <a:pt x="237475" y="1697074"/>
                  </a:lnTo>
                  <a:lnTo>
                    <a:pt x="283464" y="1700783"/>
                  </a:lnTo>
                  <a:lnTo>
                    <a:pt x="3870960" y="1700783"/>
                  </a:lnTo>
                  <a:lnTo>
                    <a:pt x="3916948" y="1697074"/>
                  </a:lnTo>
                  <a:lnTo>
                    <a:pt x="3960571" y="1686336"/>
                  </a:lnTo>
                  <a:lnTo>
                    <a:pt x="4001244" y="1669151"/>
                  </a:lnTo>
                  <a:lnTo>
                    <a:pt x="4038386" y="1646102"/>
                  </a:lnTo>
                  <a:lnTo>
                    <a:pt x="4071413" y="1617773"/>
                  </a:lnTo>
                  <a:lnTo>
                    <a:pt x="4099742" y="1584746"/>
                  </a:lnTo>
                  <a:lnTo>
                    <a:pt x="4122791" y="1547604"/>
                  </a:lnTo>
                  <a:lnTo>
                    <a:pt x="4139976" y="1506931"/>
                  </a:lnTo>
                  <a:lnTo>
                    <a:pt x="4150714" y="1463308"/>
                  </a:lnTo>
                  <a:lnTo>
                    <a:pt x="4154424" y="1417319"/>
                  </a:lnTo>
                  <a:lnTo>
                    <a:pt x="4154424" y="283463"/>
                  </a:lnTo>
                  <a:lnTo>
                    <a:pt x="4150714" y="237475"/>
                  </a:lnTo>
                  <a:lnTo>
                    <a:pt x="4139976" y="193852"/>
                  </a:lnTo>
                  <a:lnTo>
                    <a:pt x="4122791" y="153179"/>
                  </a:lnTo>
                  <a:lnTo>
                    <a:pt x="4099742" y="116037"/>
                  </a:lnTo>
                  <a:lnTo>
                    <a:pt x="4071413" y="83010"/>
                  </a:lnTo>
                  <a:lnTo>
                    <a:pt x="4038386" y="54681"/>
                  </a:lnTo>
                  <a:lnTo>
                    <a:pt x="4001244" y="31632"/>
                  </a:lnTo>
                  <a:lnTo>
                    <a:pt x="3960571" y="14447"/>
                  </a:lnTo>
                  <a:lnTo>
                    <a:pt x="3916948" y="3709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965" y="3513581"/>
              <a:ext cx="4154804" cy="1701164"/>
            </a:xfrm>
            <a:custGeom>
              <a:avLst/>
              <a:gdLst/>
              <a:ahLst/>
              <a:cxnLst/>
              <a:rect l="l" t="t" r="r" b="b"/>
              <a:pathLst>
                <a:path w="4154804" h="1701164">
                  <a:moveTo>
                    <a:pt x="0" y="283463"/>
                  </a:moveTo>
                  <a:lnTo>
                    <a:pt x="3709" y="237475"/>
                  </a:lnTo>
                  <a:lnTo>
                    <a:pt x="14447" y="193852"/>
                  </a:lnTo>
                  <a:lnTo>
                    <a:pt x="31632" y="153179"/>
                  </a:lnTo>
                  <a:lnTo>
                    <a:pt x="54681" y="116037"/>
                  </a:lnTo>
                  <a:lnTo>
                    <a:pt x="83010" y="83010"/>
                  </a:lnTo>
                  <a:lnTo>
                    <a:pt x="116037" y="54681"/>
                  </a:lnTo>
                  <a:lnTo>
                    <a:pt x="153179" y="31632"/>
                  </a:lnTo>
                  <a:lnTo>
                    <a:pt x="193852" y="14447"/>
                  </a:lnTo>
                  <a:lnTo>
                    <a:pt x="237475" y="3709"/>
                  </a:lnTo>
                  <a:lnTo>
                    <a:pt x="283464" y="0"/>
                  </a:lnTo>
                  <a:lnTo>
                    <a:pt x="3870960" y="0"/>
                  </a:lnTo>
                  <a:lnTo>
                    <a:pt x="3916948" y="3709"/>
                  </a:lnTo>
                  <a:lnTo>
                    <a:pt x="3960571" y="14447"/>
                  </a:lnTo>
                  <a:lnTo>
                    <a:pt x="4001244" y="31632"/>
                  </a:lnTo>
                  <a:lnTo>
                    <a:pt x="4038386" y="54681"/>
                  </a:lnTo>
                  <a:lnTo>
                    <a:pt x="4071413" y="83010"/>
                  </a:lnTo>
                  <a:lnTo>
                    <a:pt x="4099742" y="116037"/>
                  </a:lnTo>
                  <a:lnTo>
                    <a:pt x="4122791" y="153179"/>
                  </a:lnTo>
                  <a:lnTo>
                    <a:pt x="4139976" y="193852"/>
                  </a:lnTo>
                  <a:lnTo>
                    <a:pt x="4150714" y="237475"/>
                  </a:lnTo>
                  <a:lnTo>
                    <a:pt x="4154424" y="283463"/>
                  </a:lnTo>
                  <a:lnTo>
                    <a:pt x="4154424" y="1417319"/>
                  </a:lnTo>
                  <a:lnTo>
                    <a:pt x="4150714" y="1463308"/>
                  </a:lnTo>
                  <a:lnTo>
                    <a:pt x="4139976" y="1506931"/>
                  </a:lnTo>
                  <a:lnTo>
                    <a:pt x="4122791" y="1547604"/>
                  </a:lnTo>
                  <a:lnTo>
                    <a:pt x="4099742" y="1584746"/>
                  </a:lnTo>
                  <a:lnTo>
                    <a:pt x="4071413" y="1617773"/>
                  </a:lnTo>
                  <a:lnTo>
                    <a:pt x="4038386" y="1646102"/>
                  </a:lnTo>
                  <a:lnTo>
                    <a:pt x="4001244" y="1669151"/>
                  </a:lnTo>
                  <a:lnTo>
                    <a:pt x="3960571" y="1686336"/>
                  </a:lnTo>
                  <a:lnTo>
                    <a:pt x="3916948" y="1697074"/>
                  </a:lnTo>
                  <a:lnTo>
                    <a:pt x="3870960" y="1700783"/>
                  </a:lnTo>
                  <a:lnTo>
                    <a:pt x="283464" y="1700783"/>
                  </a:lnTo>
                  <a:lnTo>
                    <a:pt x="237475" y="1697074"/>
                  </a:lnTo>
                  <a:lnTo>
                    <a:pt x="193852" y="1686336"/>
                  </a:lnTo>
                  <a:lnTo>
                    <a:pt x="153179" y="1669151"/>
                  </a:lnTo>
                  <a:lnTo>
                    <a:pt x="116037" y="1646102"/>
                  </a:lnTo>
                  <a:lnTo>
                    <a:pt x="83010" y="1617773"/>
                  </a:lnTo>
                  <a:lnTo>
                    <a:pt x="54681" y="1584746"/>
                  </a:lnTo>
                  <a:lnTo>
                    <a:pt x="31632" y="1547604"/>
                  </a:lnTo>
                  <a:lnTo>
                    <a:pt x="14447" y="1506931"/>
                  </a:lnTo>
                  <a:lnTo>
                    <a:pt x="3709" y="1463308"/>
                  </a:lnTo>
                  <a:lnTo>
                    <a:pt x="0" y="1417319"/>
                  </a:lnTo>
                  <a:lnTo>
                    <a:pt x="0" y="283463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62988" y="3700348"/>
            <a:ext cx="253047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СОЦИАЛЬНАЯ (ЛИЧНОСТНАЯ) ГОТОВНОСТЬ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65038" y="3372358"/>
            <a:ext cx="3711575" cy="896619"/>
            <a:chOff x="5765038" y="3372358"/>
            <a:chExt cx="3711575" cy="896619"/>
          </a:xfrm>
        </p:grpSpPr>
        <p:sp>
          <p:nvSpPr>
            <p:cNvPr id="19" name="object 19"/>
            <p:cNvSpPr/>
            <p:nvPr/>
          </p:nvSpPr>
          <p:spPr>
            <a:xfrm>
              <a:off x="5775198" y="3382518"/>
              <a:ext cx="3691254" cy="876300"/>
            </a:xfrm>
            <a:custGeom>
              <a:avLst/>
              <a:gdLst/>
              <a:ahLst/>
              <a:cxnLst/>
              <a:rect l="l" t="t" r="r" b="b"/>
              <a:pathLst>
                <a:path w="3691254" h="876300">
                  <a:moveTo>
                    <a:pt x="3545078" y="0"/>
                  </a:moveTo>
                  <a:lnTo>
                    <a:pt x="146050" y="0"/>
                  </a:lnTo>
                  <a:lnTo>
                    <a:pt x="99893" y="7447"/>
                  </a:lnTo>
                  <a:lnTo>
                    <a:pt x="59801" y="28183"/>
                  </a:lnTo>
                  <a:lnTo>
                    <a:pt x="28183" y="59801"/>
                  </a:lnTo>
                  <a:lnTo>
                    <a:pt x="7447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7" y="776406"/>
                  </a:lnTo>
                  <a:lnTo>
                    <a:pt x="28183" y="816498"/>
                  </a:lnTo>
                  <a:lnTo>
                    <a:pt x="59801" y="848116"/>
                  </a:lnTo>
                  <a:lnTo>
                    <a:pt x="99893" y="868852"/>
                  </a:lnTo>
                  <a:lnTo>
                    <a:pt x="146050" y="876300"/>
                  </a:lnTo>
                  <a:lnTo>
                    <a:pt x="3545078" y="876300"/>
                  </a:lnTo>
                  <a:lnTo>
                    <a:pt x="3591234" y="868852"/>
                  </a:lnTo>
                  <a:lnTo>
                    <a:pt x="3631326" y="848116"/>
                  </a:lnTo>
                  <a:lnTo>
                    <a:pt x="3662944" y="816498"/>
                  </a:lnTo>
                  <a:lnTo>
                    <a:pt x="3683680" y="776406"/>
                  </a:lnTo>
                  <a:lnTo>
                    <a:pt x="3691128" y="730250"/>
                  </a:lnTo>
                  <a:lnTo>
                    <a:pt x="3691128" y="146050"/>
                  </a:lnTo>
                  <a:lnTo>
                    <a:pt x="3683680" y="99893"/>
                  </a:lnTo>
                  <a:lnTo>
                    <a:pt x="3662944" y="59801"/>
                  </a:lnTo>
                  <a:lnTo>
                    <a:pt x="3631326" y="28183"/>
                  </a:lnTo>
                  <a:lnTo>
                    <a:pt x="3591234" y="7447"/>
                  </a:lnTo>
                  <a:lnTo>
                    <a:pt x="354507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5198" y="3382518"/>
              <a:ext cx="3691254" cy="876300"/>
            </a:xfrm>
            <a:custGeom>
              <a:avLst/>
              <a:gdLst/>
              <a:ahLst/>
              <a:cxnLst/>
              <a:rect l="l" t="t" r="r" b="b"/>
              <a:pathLst>
                <a:path w="3691254" h="876300">
                  <a:moveTo>
                    <a:pt x="0" y="146050"/>
                  </a:moveTo>
                  <a:lnTo>
                    <a:pt x="7447" y="99893"/>
                  </a:lnTo>
                  <a:lnTo>
                    <a:pt x="28183" y="59801"/>
                  </a:lnTo>
                  <a:lnTo>
                    <a:pt x="59801" y="28183"/>
                  </a:lnTo>
                  <a:lnTo>
                    <a:pt x="99893" y="7447"/>
                  </a:lnTo>
                  <a:lnTo>
                    <a:pt x="146050" y="0"/>
                  </a:lnTo>
                  <a:lnTo>
                    <a:pt x="3545078" y="0"/>
                  </a:lnTo>
                  <a:lnTo>
                    <a:pt x="3591234" y="7447"/>
                  </a:lnTo>
                  <a:lnTo>
                    <a:pt x="3631326" y="28183"/>
                  </a:lnTo>
                  <a:lnTo>
                    <a:pt x="3662944" y="59801"/>
                  </a:lnTo>
                  <a:lnTo>
                    <a:pt x="3683680" y="99893"/>
                  </a:lnTo>
                  <a:lnTo>
                    <a:pt x="3691128" y="146050"/>
                  </a:lnTo>
                  <a:lnTo>
                    <a:pt x="3691128" y="730250"/>
                  </a:lnTo>
                  <a:lnTo>
                    <a:pt x="3683680" y="776406"/>
                  </a:lnTo>
                  <a:lnTo>
                    <a:pt x="3662944" y="816498"/>
                  </a:lnTo>
                  <a:lnTo>
                    <a:pt x="3631326" y="848116"/>
                  </a:lnTo>
                  <a:lnTo>
                    <a:pt x="3591234" y="868852"/>
                  </a:lnTo>
                  <a:lnTo>
                    <a:pt x="3545078" y="876300"/>
                  </a:lnTo>
                  <a:lnTo>
                    <a:pt x="146050" y="876300"/>
                  </a:lnTo>
                  <a:lnTo>
                    <a:pt x="99893" y="868852"/>
                  </a:lnTo>
                  <a:lnTo>
                    <a:pt x="59801" y="848116"/>
                  </a:lnTo>
                  <a:lnTo>
                    <a:pt x="28183" y="816498"/>
                  </a:lnTo>
                  <a:lnTo>
                    <a:pt x="7447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331965" y="3615944"/>
            <a:ext cx="257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МОТИВАЦИОННАЯ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31509" y="4509261"/>
            <a:ext cx="3677920" cy="951865"/>
            <a:chOff x="5731509" y="4509261"/>
            <a:chExt cx="3677920" cy="951865"/>
          </a:xfrm>
        </p:grpSpPr>
        <p:sp>
          <p:nvSpPr>
            <p:cNvPr id="23" name="object 23"/>
            <p:cNvSpPr/>
            <p:nvPr/>
          </p:nvSpPr>
          <p:spPr>
            <a:xfrm>
              <a:off x="5741669" y="4519421"/>
              <a:ext cx="3657600" cy="931544"/>
            </a:xfrm>
            <a:custGeom>
              <a:avLst/>
              <a:gdLst/>
              <a:ahLst/>
              <a:cxnLst/>
              <a:rect l="l" t="t" r="r" b="b"/>
              <a:pathLst>
                <a:path w="3657600" h="931545">
                  <a:moveTo>
                    <a:pt x="3502405" y="0"/>
                  </a:moveTo>
                  <a:lnTo>
                    <a:pt x="155193" y="0"/>
                  </a:lnTo>
                  <a:lnTo>
                    <a:pt x="106135" y="7910"/>
                  </a:lnTo>
                  <a:lnTo>
                    <a:pt x="63532" y="29939"/>
                  </a:lnTo>
                  <a:lnTo>
                    <a:pt x="29939" y="63532"/>
                  </a:lnTo>
                  <a:lnTo>
                    <a:pt x="7910" y="106135"/>
                  </a:lnTo>
                  <a:lnTo>
                    <a:pt x="0" y="155194"/>
                  </a:lnTo>
                  <a:lnTo>
                    <a:pt x="0" y="775969"/>
                  </a:lnTo>
                  <a:lnTo>
                    <a:pt x="7910" y="825028"/>
                  </a:lnTo>
                  <a:lnTo>
                    <a:pt x="29939" y="867631"/>
                  </a:lnTo>
                  <a:lnTo>
                    <a:pt x="63532" y="901224"/>
                  </a:lnTo>
                  <a:lnTo>
                    <a:pt x="106135" y="923253"/>
                  </a:lnTo>
                  <a:lnTo>
                    <a:pt x="155193" y="931163"/>
                  </a:lnTo>
                  <a:lnTo>
                    <a:pt x="3502405" y="931163"/>
                  </a:lnTo>
                  <a:lnTo>
                    <a:pt x="3551464" y="923253"/>
                  </a:lnTo>
                  <a:lnTo>
                    <a:pt x="3594067" y="901224"/>
                  </a:lnTo>
                  <a:lnTo>
                    <a:pt x="3627660" y="867631"/>
                  </a:lnTo>
                  <a:lnTo>
                    <a:pt x="3649689" y="825028"/>
                  </a:lnTo>
                  <a:lnTo>
                    <a:pt x="3657600" y="775969"/>
                  </a:lnTo>
                  <a:lnTo>
                    <a:pt x="3657600" y="155194"/>
                  </a:lnTo>
                  <a:lnTo>
                    <a:pt x="3649689" y="106135"/>
                  </a:lnTo>
                  <a:lnTo>
                    <a:pt x="3627660" y="63532"/>
                  </a:lnTo>
                  <a:lnTo>
                    <a:pt x="3594067" y="29939"/>
                  </a:lnTo>
                  <a:lnTo>
                    <a:pt x="3551464" y="7910"/>
                  </a:lnTo>
                  <a:lnTo>
                    <a:pt x="350240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41669" y="4519421"/>
              <a:ext cx="3657600" cy="931544"/>
            </a:xfrm>
            <a:custGeom>
              <a:avLst/>
              <a:gdLst/>
              <a:ahLst/>
              <a:cxnLst/>
              <a:rect l="l" t="t" r="r" b="b"/>
              <a:pathLst>
                <a:path w="3657600" h="931545">
                  <a:moveTo>
                    <a:pt x="0" y="155194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3" y="0"/>
                  </a:lnTo>
                  <a:lnTo>
                    <a:pt x="3502405" y="0"/>
                  </a:lnTo>
                  <a:lnTo>
                    <a:pt x="3551464" y="7910"/>
                  </a:lnTo>
                  <a:lnTo>
                    <a:pt x="3594067" y="29939"/>
                  </a:lnTo>
                  <a:lnTo>
                    <a:pt x="3627660" y="63532"/>
                  </a:lnTo>
                  <a:lnTo>
                    <a:pt x="3649689" y="106135"/>
                  </a:lnTo>
                  <a:lnTo>
                    <a:pt x="3657600" y="155194"/>
                  </a:lnTo>
                  <a:lnTo>
                    <a:pt x="3657600" y="775969"/>
                  </a:lnTo>
                  <a:lnTo>
                    <a:pt x="3649689" y="825028"/>
                  </a:lnTo>
                  <a:lnTo>
                    <a:pt x="3627660" y="867631"/>
                  </a:lnTo>
                  <a:lnTo>
                    <a:pt x="3594067" y="901224"/>
                  </a:lnTo>
                  <a:lnTo>
                    <a:pt x="3551464" y="923253"/>
                  </a:lnTo>
                  <a:lnTo>
                    <a:pt x="3502405" y="931163"/>
                  </a:lnTo>
                  <a:lnTo>
                    <a:pt x="155193" y="931163"/>
                  </a:lnTo>
                  <a:lnTo>
                    <a:pt x="106135" y="923253"/>
                  </a:lnTo>
                  <a:lnTo>
                    <a:pt x="63532" y="901224"/>
                  </a:lnTo>
                  <a:lnTo>
                    <a:pt x="29939" y="867631"/>
                  </a:lnTo>
                  <a:lnTo>
                    <a:pt x="7910" y="825028"/>
                  </a:lnTo>
                  <a:lnTo>
                    <a:pt x="0" y="775969"/>
                  </a:lnTo>
                  <a:lnTo>
                    <a:pt x="0" y="15519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53454" y="4597730"/>
            <a:ext cx="3034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ИНТЕЛЛЕКТУАЛЬНАЯ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ГОТОВНОСТЬ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49938" y="1084580"/>
            <a:ext cx="4640580" cy="3903345"/>
            <a:chOff x="2990088" y="1039367"/>
            <a:chExt cx="4640580" cy="3903345"/>
          </a:xfrm>
        </p:grpSpPr>
        <p:sp>
          <p:nvSpPr>
            <p:cNvPr id="27" name="object 27"/>
            <p:cNvSpPr/>
            <p:nvPr/>
          </p:nvSpPr>
          <p:spPr>
            <a:xfrm>
              <a:off x="4732782" y="1070609"/>
              <a:ext cx="445134" cy="2421890"/>
            </a:xfrm>
            <a:custGeom>
              <a:avLst/>
              <a:gdLst/>
              <a:ahLst/>
              <a:cxnLst/>
              <a:rect l="l" t="t" r="r" b="b"/>
              <a:pathLst>
                <a:path w="445135" h="2421890">
                  <a:moveTo>
                    <a:pt x="333755" y="0"/>
                  </a:moveTo>
                  <a:lnTo>
                    <a:pt x="111251" y="0"/>
                  </a:lnTo>
                  <a:lnTo>
                    <a:pt x="111251" y="2199131"/>
                  </a:lnTo>
                  <a:lnTo>
                    <a:pt x="0" y="2199131"/>
                  </a:lnTo>
                  <a:lnTo>
                    <a:pt x="222503" y="2421636"/>
                  </a:lnTo>
                  <a:lnTo>
                    <a:pt x="445007" y="2199131"/>
                  </a:lnTo>
                  <a:lnTo>
                    <a:pt x="333755" y="2199131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32782" y="1070609"/>
              <a:ext cx="445134" cy="2421890"/>
            </a:xfrm>
            <a:custGeom>
              <a:avLst/>
              <a:gdLst/>
              <a:ahLst/>
              <a:cxnLst/>
              <a:rect l="l" t="t" r="r" b="b"/>
              <a:pathLst>
                <a:path w="445135" h="2421890">
                  <a:moveTo>
                    <a:pt x="0" y="2199131"/>
                  </a:moveTo>
                  <a:lnTo>
                    <a:pt x="111251" y="2199131"/>
                  </a:lnTo>
                  <a:lnTo>
                    <a:pt x="111251" y="0"/>
                  </a:lnTo>
                  <a:lnTo>
                    <a:pt x="333755" y="0"/>
                  </a:lnTo>
                  <a:lnTo>
                    <a:pt x="333755" y="2199131"/>
                  </a:lnTo>
                  <a:lnTo>
                    <a:pt x="445007" y="2199131"/>
                  </a:lnTo>
                  <a:lnTo>
                    <a:pt x="222503" y="2421636"/>
                  </a:lnTo>
                  <a:lnTo>
                    <a:pt x="0" y="219913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99994" y="1070609"/>
              <a:ext cx="1251585" cy="582295"/>
            </a:xfrm>
            <a:custGeom>
              <a:avLst/>
              <a:gdLst/>
              <a:ahLst/>
              <a:cxnLst/>
              <a:rect l="l" t="t" r="r" b="b"/>
              <a:pathLst>
                <a:path w="1251585" h="582294">
                  <a:moveTo>
                    <a:pt x="938403" y="0"/>
                  </a:moveTo>
                  <a:lnTo>
                    <a:pt x="312801" y="0"/>
                  </a:lnTo>
                  <a:lnTo>
                    <a:pt x="312801" y="291084"/>
                  </a:lnTo>
                  <a:lnTo>
                    <a:pt x="0" y="291084"/>
                  </a:lnTo>
                  <a:lnTo>
                    <a:pt x="625602" y="582167"/>
                  </a:lnTo>
                  <a:lnTo>
                    <a:pt x="1251204" y="291084"/>
                  </a:lnTo>
                  <a:lnTo>
                    <a:pt x="938403" y="291084"/>
                  </a:lnTo>
                  <a:lnTo>
                    <a:pt x="93840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99994" y="1070609"/>
              <a:ext cx="1251585" cy="582295"/>
            </a:xfrm>
            <a:custGeom>
              <a:avLst/>
              <a:gdLst/>
              <a:ahLst/>
              <a:cxnLst/>
              <a:rect l="l" t="t" r="r" b="b"/>
              <a:pathLst>
                <a:path w="1251585" h="582294">
                  <a:moveTo>
                    <a:pt x="0" y="291084"/>
                  </a:moveTo>
                  <a:lnTo>
                    <a:pt x="312801" y="291084"/>
                  </a:lnTo>
                  <a:lnTo>
                    <a:pt x="312801" y="0"/>
                  </a:lnTo>
                  <a:lnTo>
                    <a:pt x="938403" y="0"/>
                  </a:lnTo>
                  <a:lnTo>
                    <a:pt x="938403" y="291084"/>
                  </a:lnTo>
                  <a:lnTo>
                    <a:pt x="1251204" y="291084"/>
                  </a:lnTo>
                  <a:lnTo>
                    <a:pt x="625602" y="582167"/>
                  </a:lnTo>
                  <a:lnTo>
                    <a:pt x="0" y="2910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9285" y="1049273"/>
              <a:ext cx="1141730" cy="582295"/>
            </a:xfrm>
            <a:custGeom>
              <a:avLst/>
              <a:gdLst/>
              <a:ahLst/>
              <a:cxnLst/>
              <a:rect l="l" t="t" r="r" b="b"/>
              <a:pathLst>
                <a:path w="1141729" h="582294">
                  <a:moveTo>
                    <a:pt x="856107" y="0"/>
                  </a:moveTo>
                  <a:lnTo>
                    <a:pt x="285368" y="0"/>
                  </a:lnTo>
                  <a:lnTo>
                    <a:pt x="285368" y="291084"/>
                  </a:lnTo>
                  <a:lnTo>
                    <a:pt x="0" y="291084"/>
                  </a:lnTo>
                  <a:lnTo>
                    <a:pt x="570738" y="582167"/>
                  </a:lnTo>
                  <a:lnTo>
                    <a:pt x="1141475" y="291084"/>
                  </a:lnTo>
                  <a:lnTo>
                    <a:pt x="856107" y="291084"/>
                  </a:lnTo>
                  <a:lnTo>
                    <a:pt x="85610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79285" y="1049273"/>
              <a:ext cx="1141730" cy="582295"/>
            </a:xfrm>
            <a:custGeom>
              <a:avLst/>
              <a:gdLst/>
              <a:ahLst/>
              <a:cxnLst/>
              <a:rect l="l" t="t" r="r" b="b"/>
              <a:pathLst>
                <a:path w="1141729" h="582294">
                  <a:moveTo>
                    <a:pt x="0" y="291084"/>
                  </a:moveTo>
                  <a:lnTo>
                    <a:pt x="285368" y="291084"/>
                  </a:lnTo>
                  <a:lnTo>
                    <a:pt x="285368" y="0"/>
                  </a:lnTo>
                  <a:lnTo>
                    <a:pt x="856107" y="0"/>
                  </a:lnTo>
                  <a:lnTo>
                    <a:pt x="856107" y="291084"/>
                  </a:lnTo>
                  <a:lnTo>
                    <a:pt x="1141475" y="291084"/>
                  </a:lnTo>
                  <a:lnTo>
                    <a:pt x="570738" y="582167"/>
                  </a:lnTo>
                  <a:lnTo>
                    <a:pt x="0" y="2910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6389" y="3719322"/>
              <a:ext cx="353695" cy="279400"/>
            </a:xfrm>
            <a:custGeom>
              <a:avLst/>
              <a:gdLst/>
              <a:ahLst/>
              <a:cxnLst/>
              <a:rect l="l" t="t" r="r" b="b"/>
              <a:pathLst>
                <a:path w="353695" h="279400">
                  <a:moveTo>
                    <a:pt x="214122" y="0"/>
                  </a:moveTo>
                  <a:lnTo>
                    <a:pt x="214122" y="69722"/>
                  </a:lnTo>
                  <a:lnTo>
                    <a:pt x="0" y="69722"/>
                  </a:lnTo>
                  <a:lnTo>
                    <a:pt x="0" y="209169"/>
                  </a:lnTo>
                  <a:lnTo>
                    <a:pt x="214122" y="209169"/>
                  </a:lnTo>
                  <a:lnTo>
                    <a:pt x="214122" y="278891"/>
                  </a:lnTo>
                  <a:lnTo>
                    <a:pt x="353568" y="139445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6389" y="3719322"/>
              <a:ext cx="353695" cy="279400"/>
            </a:xfrm>
            <a:custGeom>
              <a:avLst/>
              <a:gdLst/>
              <a:ahLst/>
              <a:cxnLst/>
              <a:rect l="l" t="t" r="r" b="b"/>
              <a:pathLst>
                <a:path w="353695" h="279400">
                  <a:moveTo>
                    <a:pt x="0" y="69722"/>
                  </a:moveTo>
                  <a:lnTo>
                    <a:pt x="214122" y="69722"/>
                  </a:lnTo>
                  <a:lnTo>
                    <a:pt x="214122" y="0"/>
                  </a:lnTo>
                  <a:lnTo>
                    <a:pt x="353568" y="139445"/>
                  </a:lnTo>
                  <a:lnTo>
                    <a:pt x="214122" y="278891"/>
                  </a:lnTo>
                  <a:lnTo>
                    <a:pt x="214122" y="209169"/>
                  </a:lnTo>
                  <a:lnTo>
                    <a:pt x="0" y="209169"/>
                  </a:lnTo>
                  <a:lnTo>
                    <a:pt x="0" y="69722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6389" y="4671821"/>
              <a:ext cx="335280" cy="260985"/>
            </a:xfrm>
            <a:custGeom>
              <a:avLst/>
              <a:gdLst/>
              <a:ahLst/>
              <a:cxnLst/>
              <a:rect l="l" t="t" r="r" b="b"/>
              <a:pathLst>
                <a:path w="335279" h="260985">
                  <a:moveTo>
                    <a:pt x="204977" y="0"/>
                  </a:moveTo>
                  <a:lnTo>
                    <a:pt x="204977" y="65150"/>
                  </a:lnTo>
                  <a:lnTo>
                    <a:pt x="0" y="65150"/>
                  </a:lnTo>
                  <a:lnTo>
                    <a:pt x="0" y="195452"/>
                  </a:lnTo>
                  <a:lnTo>
                    <a:pt x="204977" y="195452"/>
                  </a:lnTo>
                  <a:lnTo>
                    <a:pt x="204977" y="260603"/>
                  </a:lnTo>
                  <a:lnTo>
                    <a:pt x="335280" y="130301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6389" y="4671821"/>
              <a:ext cx="335280" cy="260985"/>
            </a:xfrm>
            <a:custGeom>
              <a:avLst/>
              <a:gdLst/>
              <a:ahLst/>
              <a:cxnLst/>
              <a:rect l="l" t="t" r="r" b="b"/>
              <a:pathLst>
                <a:path w="335279" h="260985">
                  <a:moveTo>
                    <a:pt x="0" y="65150"/>
                  </a:moveTo>
                  <a:lnTo>
                    <a:pt x="204977" y="65150"/>
                  </a:lnTo>
                  <a:lnTo>
                    <a:pt x="204977" y="0"/>
                  </a:lnTo>
                  <a:lnTo>
                    <a:pt x="335280" y="130301"/>
                  </a:lnTo>
                  <a:lnTo>
                    <a:pt x="204977" y="260603"/>
                  </a:lnTo>
                  <a:lnTo>
                    <a:pt x="204977" y="195452"/>
                  </a:lnTo>
                  <a:lnTo>
                    <a:pt x="0" y="195452"/>
                  </a:lnTo>
                  <a:lnTo>
                    <a:pt x="0" y="651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pPr algn="r"/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363" y="261620"/>
            <a:ext cx="83007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Почему</a:t>
            </a:r>
            <a:r>
              <a:rPr sz="3200" b="1" spc="-3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учителя</a:t>
            </a:r>
            <a:r>
              <a:rPr sz="3200" b="1" spc="-1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не</a:t>
            </a:r>
            <a:r>
              <a:rPr sz="3200" b="1" spc="-1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ставят</a:t>
            </a:r>
            <a:r>
              <a:rPr sz="3200" b="1" spc="-1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отметок</a:t>
            </a:r>
            <a:r>
              <a:rPr sz="3200" b="1" spc="-20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в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latin typeface="Trebuchet MS"/>
                <a:cs typeface="Trebuchet MS"/>
              </a:rPr>
              <a:t>1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классе,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ведь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родители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хотели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бы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знать </a:t>
            </a:r>
            <a:r>
              <a:rPr sz="3200" b="1" dirty="0">
                <a:latin typeface="Trebuchet MS"/>
                <a:cs typeface="Trebuchet MS"/>
              </a:rPr>
              <a:t>об</a:t>
            </a:r>
            <a:r>
              <a:rPr sz="3200" b="1" spc="-7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успеваемости</a:t>
            </a:r>
            <a:r>
              <a:rPr sz="3200" b="1" spc="-4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своего</a:t>
            </a:r>
            <a:r>
              <a:rPr sz="3200" b="1" spc="-4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ребенка?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1630" rIns="0" bIns="0" rtlCol="0">
            <a:spAutoFit/>
          </a:bodyPr>
          <a:lstStyle/>
          <a:p>
            <a:pPr marL="12700" marR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45" dirty="0"/>
              <a:t> 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классе</a:t>
            </a:r>
            <a:r>
              <a:rPr spc="-45" dirty="0"/>
              <a:t> </a:t>
            </a:r>
            <a:r>
              <a:rPr dirty="0"/>
              <a:t>обучение</a:t>
            </a:r>
            <a:r>
              <a:rPr spc="-30" dirty="0"/>
              <a:t> </a:t>
            </a:r>
            <a:r>
              <a:rPr dirty="0"/>
              <a:t>действительно</a:t>
            </a:r>
            <a:r>
              <a:rPr spc="-25" dirty="0"/>
              <a:t> </a:t>
            </a:r>
            <a:r>
              <a:rPr dirty="0"/>
              <a:t>безотметочное.</a:t>
            </a:r>
            <a:r>
              <a:rPr spc="-15" dirty="0"/>
              <a:t> </a:t>
            </a:r>
            <a:r>
              <a:rPr spc="-25" dirty="0"/>
              <a:t>Это </a:t>
            </a:r>
            <a:r>
              <a:rPr dirty="0"/>
              <a:t>оправдано</a:t>
            </a:r>
            <a:r>
              <a:rPr spc="-65" dirty="0"/>
              <a:t> </a:t>
            </a:r>
            <a:r>
              <a:rPr dirty="0"/>
              <a:t>тем,</a:t>
            </a:r>
            <a:r>
              <a:rPr spc="-50" dirty="0"/>
              <a:t> </a:t>
            </a:r>
            <a:r>
              <a:rPr dirty="0"/>
              <a:t>что</a:t>
            </a:r>
            <a:r>
              <a:rPr spc="-60" dirty="0"/>
              <a:t> </a:t>
            </a:r>
            <a:r>
              <a:rPr dirty="0"/>
              <a:t>ребенок</a:t>
            </a:r>
            <a:r>
              <a:rPr spc="-50" dirty="0"/>
              <a:t> </a:t>
            </a:r>
            <a:r>
              <a:rPr dirty="0"/>
              <a:t>находится</a:t>
            </a:r>
            <a:r>
              <a:rPr spc="-65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самом</a:t>
            </a:r>
            <a:r>
              <a:rPr spc="-60" dirty="0"/>
              <a:t> </a:t>
            </a:r>
            <a:r>
              <a:rPr spc="-10" dirty="0"/>
              <a:t>начале </a:t>
            </a:r>
            <a:r>
              <a:rPr dirty="0"/>
              <a:t>учебного</a:t>
            </a:r>
            <a:r>
              <a:rPr spc="-45" dirty="0"/>
              <a:t> </a:t>
            </a:r>
            <a:r>
              <a:rPr dirty="0"/>
              <a:t>пути.</a:t>
            </a:r>
            <a:r>
              <a:rPr spc="-35" dirty="0"/>
              <a:t> </a:t>
            </a:r>
            <a:r>
              <a:rPr dirty="0"/>
              <a:t>К</a:t>
            </a:r>
            <a:r>
              <a:rPr spc="-45" dirty="0"/>
              <a:t> </a:t>
            </a:r>
            <a:r>
              <a:rPr dirty="0"/>
              <a:t>концу</a:t>
            </a:r>
            <a:r>
              <a:rPr spc="-50" dirty="0"/>
              <a:t> </a:t>
            </a:r>
            <a:r>
              <a:rPr dirty="0"/>
              <a:t>первого</a:t>
            </a:r>
            <a:r>
              <a:rPr spc="-30" dirty="0"/>
              <a:t> </a:t>
            </a:r>
            <a:r>
              <a:rPr dirty="0"/>
              <a:t>года</a:t>
            </a:r>
            <a:r>
              <a:rPr spc="-40" dirty="0"/>
              <a:t> </a:t>
            </a:r>
            <a:r>
              <a:rPr dirty="0"/>
              <a:t>обучения</a:t>
            </a:r>
            <a:r>
              <a:rPr spc="-35" dirty="0"/>
              <a:t> </a:t>
            </a:r>
            <a:r>
              <a:rPr dirty="0"/>
              <a:t>уже</a:t>
            </a:r>
            <a:r>
              <a:rPr spc="-50" dirty="0"/>
              <a:t> </a:t>
            </a:r>
            <a:r>
              <a:rPr spc="-10" dirty="0"/>
              <a:t>можно </a:t>
            </a:r>
            <a:r>
              <a:rPr dirty="0"/>
              <a:t>судить</a:t>
            </a:r>
            <a:r>
              <a:rPr spc="-25" dirty="0"/>
              <a:t> </a:t>
            </a:r>
            <a:r>
              <a:rPr dirty="0"/>
              <a:t>о</a:t>
            </a:r>
            <a:r>
              <a:rPr spc="-25" dirty="0"/>
              <a:t> </a:t>
            </a:r>
            <a:r>
              <a:rPr dirty="0"/>
              <a:t>той</a:t>
            </a:r>
            <a:r>
              <a:rPr spc="-25" dirty="0"/>
              <a:t> </a:t>
            </a:r>
            <a:r>
              <a:rPr dirty="0"/>
              <a:t>или</a:t>
            </a:r>
            <a:r>
              <a:rPr spc="-25" dirty="0"/>
              <a:t> </a:t>
            </a:r>
            <a:r>
              <a:rPr dirty="0"/>
              <a:t>иной</a:t>
            </a:r>
            <a:r>
              <a:rPr spc="-25" dirty="0"/>
              <a:t> </a:t>
            </a:r>
            <a:r>
              <a:rPr dirty="0"/>
              <a:t>степени</a:t>
            </a:r>
            <a:r>
              <a:rPr spc="-25" dirty="0"/>
              <a:t> </a:t>
            </a:r>
            <a:r>
              <a:rPr dirty="0"/>
              <a:t>успешности</a:t>
            </a:r>
            <a:r>
              <a:rPr spc="-5" dirty="0"/>
              <a:t> </a:t>
            </a:r>
            <a:r>
              <a:rPr spc="-10" dirty="0"/>
              <a:t>младшего школьника.</a:t>
            </a: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1661160" algn="l"/>
              </a:tabLst>
            </a:pPr>
            <a:r>
              <a:rPr dirty="0"/>
              <a:t>В</a:t>
            </a:r>
            <a:r>
              <a:rPr spc="-40" dirty="0"/>
              <a:t> </a:t>
            </a:r>
            <a:r>
              <a:rPr dirty="0"/>
              <a:t>1</a:t>
            </a:r>
            <a:r>
              <a:rPr spc="-20" dirty="0"/>
              <a:t> </a:t>
            </a:r>
            <a:r>
              <a:rPr dirty="0"/>
              <a:t>классе</a:t>
            </a:r>
            <a:r>
              <a:rPr spc="-40" dirty="0"/>
              <a:t> </a:t>
            </a:r>
            <a:r>
              <a:rPr dirty="0"/>
              <a:t>основной</a:t>
            </a:r>
            <a:r>
              <a:rPr spc="-35" dirty="0"/>
              <a:t> </a:t>
            </a:r>
            <a:r>
              <a:rPr dirty="0"/>
              <a:t>упор</a:t>
            </a:r>
            <a:r>
              <a:rPr spc="-40" dirty="0"/>
              <a:t> </a:t>
            </a:r>
            <a:r>
              <a:rPr dirty="0"/>
              <a:t>делается</a:t>
            </a:r>
            <a:r>
              <a:rPr spc="-2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10" dirty="0"/>
              <a:t>приобретение </a:t>
            </a:r>
            <a:r>
              <a:rPr dirty="0"/>
              <a:t>навыков</a:t>
            </a:r>
            <a:r>
              <a:rPr spc="-35" dirty="0"/>
              <a:t> </a:t>
            </a:r>
            <a:r>
              <a:rPr dirty="0"/>
              <a:t>учебного</a:t>
            </a:r>
            <a:r>
              <a:rPr spc="-35" dirty="0"/>
              <a:t> </a:t>
            </a:r>
            <a:r>
              <a:rPr dirty="0"/>
              <a:t>труда.</a:t>
            </a:r>
            <a:r>
              <a:rPr spc="-25" dirty="0"/>
              <a:t> </a:t>
            </a:r>
            <a:r>
              <a:rPr dirty="0"/>
              <a:t>Словесная</a:t>
            </a:r>
            <a:r>
              <a:rPr spc="-30" dirty="0"/>
              <a:t> </a:t>
            </a:r>
            <a:r>
              <a:rPr dirty="0"/>
              <a:t>или</a:t>
            </a:r>
            <a:r>
              <a:rPr spc="-15" dirty="0"/>
              <a:t> </a:t>
            </a:r>
            <a:r>
              <a:rPr spc="-10" dirty="0"/>
              <a:t>условно-знаковая </a:t>
            </a:r>
            <a:r>
              <a:rPr dirty="0"/>
              <a:t>оценка</a:t>
            </a:r>
            <a:r>
              <a:rPr spc="-75" dirty="0"/>
              <a:t> </a:t>
            </a:r>
            <a:r>
              <a:rPr dirty="0"/>
              <a:t>тоже</a:t>
            </a:r>
            <a:r>
              <a:rPr spc="-70" dirty="0"/>
              <a:t> </a:t>
            </a:r>
            <a:r>
              <a:rPr dirty="0"/>
              <a:t>зачастую</a:t>
            </a:r>
            <a:r>
              <a:rPr spc="-80" dirty="0"/>
              <a:t> </a:t>
            </a:r>
            <a:r>
              <a:rPr dirty="0"/>
              <a:t>присутствует</a:t>
            </a:r>
            <a:r>
              <a:rPr spc="-55" dirty="0"/>
              <a:t> </a:t>
            </a:r>
            <a:r>
              <a:rPr dirty="0"/>
              <a:t>в</a:t>
            </a:r>
            <a:r>
              <a:rPr spc="-70" dirty="0"/>
              <a:t> </a:t>
            </a:r>
            <a:r>
              <a:rPr dirty="0"/>
              <a:t>работе</a:t>
            </a:r>
            <a:r>
              <a:rPr spc="-55" dirty="0"/>
              <a:t> </a:t>
            </a:r>
            <a:r>
              <a:rPr dirty="0"/>
              <a:t>учителя</a:t>
            </a:r>
            <a:r>
              <a:rPr spc="-60" dirty="0"/>
              <a:t> </a:t>
            </a:r>
            <a:r>
              <a:rPr spc="-50" dirty="0"/>
              <a:t>с </a:t>
            </a:r>
            <a:r>
              <a:rPr spc="-10" dirty="0"/>
              <a:t>учеником.</a:t>
            </a:r>
            <a:r>
              <a:rPr dirty="0"/>
              <a:t>	Важно,</a:t>
            </a:r>
            <a:r>
              <a:rPr spc="-50" dirty="0"/>
              <a:t> </a:t>
            </a:r>
            <a:r>
              <a:rPr dirty="0"/>
              <a:t>чтобы</a:t>
            </a:r>
            <a:r>
              <a:rPr spc="-45" dirty="0"/>
              <a:t> </a:t>
            </a:r>
            <a:r>
              <a:rPr dirty="0"/>
              <a:t>она</a:t>
            </a:r>
            <a:r>
              <a:rPr spc="-40" dirty="0"/>
              <a:t> </a:t>
            </a:r>
            <a:r>
              <a:rPr dirty="0"/>
              <a:t>была</a:t>
            </a:r>
            <a:r>
              <a:rPr spc="-40" dirty="0"/>
              <a:t> </a:t>
            </a:r>
            <a:r>
              <a:rPr spc="-10" dirty="0"/>
              <a:t>позитивной.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197" y="245186"/>
            <a:ext cx="71424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Как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быть,</a:t>
            </a:r>
            <a:r>
              <a:rPr sz="3200" b="1" spc="-4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если</a:t>
            </a:r>
            <a:r>
              <a:rPr sz="3200" b="1" spc="-3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ребенок</a:t>
            </a:r>
            <a:r>
              <a:rPr sz="3200" b="1" spc="-1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леворукий, </a:t>
            </a:r>
            <a:r>
              <a:rPr sz="3200" b="1" dirty="0">
                <a:latin typeface="Trebuchet MS"/>
                <a:cs typeface="Trebuchet MS"/>
              </a:rPr>
              <a:t>а</a:t>
            </a:r>
            <a:r>
              <a:rPr sz="3200" b="1" spc="-6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большинство</a:t>
            </a:r>
            <a:r>
              <a:rPr sz="3200" b="1" spc="-6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детей</a:t>
            </a:r>
            <a:r>
              <a:rPr sz="3200" b="1" spc="-7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пишут</a:t>
            </a:r>
            <a:r>
              <a:rPr sz="3200" b="1" spc="-3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правой рукой?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522" y="2002917"/>
            <a:ext cx="7088505" cy="35052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9"/>
              </a:spcBef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Ни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коем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случае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следует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идти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против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природы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переучивать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ребенка.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повлечь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собой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серьезные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нарушения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здоровья.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Кроме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того,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сейчас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издаются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специальные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пособия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леворуких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детей,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частности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«Прописи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первоклассников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трудностями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обучения</a:t>
            </a:r>
            <a:r>
              <a:rPr sz="2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письму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леворуких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детей»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автора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М.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М.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Безруких,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ручки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карандаши</a:t>
            </a:r>
            <a:r>
              <a:rPr sz="2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изогнутой формы.</a:t>
            </a:r>
            <a:endParaRPr sz="2200">
              <a:latin typeface="Trebuchet MS"/>
              <a:cs typeface="Trebuchet MS"/>
            </a:endParaRPr>
          </a:p>
          <a:p>
            <a:pPr marL="12700" marR="508000">
              <a:lnSpc>
                <a:spcPts val="2380"/>
              </a:lnSpc>
              <a:spcBef>
                <a:spcPts val="1025"/>
              </a:spcBef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Последствия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переучивания</a:t>
            </a:r>
            <a:r>
              <a:rPr sz="2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леворуких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детей</a:t>
            </a:r>
            <a:r>
              <a:rPr sz="22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чаще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всего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носят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психоневрологический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характер: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нарушение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сна,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повышенная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возбудимость.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035" y="1395983"/>
            <a:ext cx="4059935" cy="289102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680" y="243662"/>
            <a:ext cx="72917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130" dirty="0"/>
              <a:t> </a:t>
            </a:r>
            <a:r>
              <a:rPr dirty="0"/>
              <a:t>правильно</a:t>
            </a:r>
            <a:r>
              <a:rPr spc="-114" dirty="0"/>
              <a:t> </a:t>
            </a:r>
            <a:r>
              <a:rPr dirty="0"/>
              <a:t>организовать</a:t>
            </a:r>
            <a:r>
              <a:rPr spc="-85" dirty="0"/>
              <a:t> </a:t>
            </a:r>
            <a:r>
              <a:rPr spc="-20" dirty="0"/>
              <a:t>дома </a:t>
            </a:r>
            <a:r>
              <a:rPr dirty="0"/>
              <a:t>рабочее</a:t>
            </a:r>
            <a:r>
              <a:rPr spc="-114" dirty="0"/>
              <a:t> </a:t>
            </a:r>
            <a:r>
              <a:rPr dirty="0"/>
              <a:t>место</a:t>
            </a:r>
            <a:r>
              <a:rPr spc="-110" dirty="0"/>
              <a:t> </a:t>
            </a:r>
            <a:r>
              <a:rPr spc="-10" dirty="0"/>
              <a:t>ученика?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327" y="1571370"/>
            <a:ext cx="758126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Купите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первокласснику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письменный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стол.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Тогда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ребенок </a:t>
            </a:r>
            <a:r>
              <a:rPr sz="2000" dirty="0">
                <a:latin typeface="Trebuchet MS"/>
                <a:cs typeface="Trebuchet MS"/>
              </a:rPr>
              <a:t>сможет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сам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систематизировать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разложить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ящики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стола </a:t>
            </a:r>
            <a:r>
              <a:rPr sz="2000" dirty="0">
                <a:latin typeface="Trebuchet MS"/>
                <a:cs typeface="Trebuchet MS"/>
              </a:rPr>
              <a:t>учебные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принадлежности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научится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поддерживать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порядок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на </a:t>
            </a:r>
            <a:r>
              <a:rPr sz="2000" dirty="0">
                <a:latin typeface="Trebuchet MS"/>
                <a:cs typeface="Trebuchet MS"/>
              </a:rPr>
              <a:t>рабочем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месте.</a:t>
            </a:r>
            <a:endParaRPr sz="2000">
              <a:latin typeface="Trebuchet MS"/>
              <a:cs typeface="Trebuchet MS"/>
            </a:endParaRPr>
          </a:p>
          <a:p>
            <a:pPr marL="12700" marR="23304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Лучше,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если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освещение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будет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слева.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Занавески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нужно </a:t>
            </a:r>
            <a:r>
              <a:rPr sz="2000" dirty="0">
                <a:latin typeface="Trebuchet MS"/>
                <a:cs typeface="Trebuchet MS"/>
              </a:rPr>
              <a:t>отодвинуть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сторону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основной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свет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должен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попадать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через </a:t>
            </a:r>
            <a:r>
              <a:rPr sz="2000" dirty="0">
                <a:latin typeface="Trebuchet MS"/>
                <a:cs typeface="Trebuchet MS"/>
              </a:rPr>
              <a:t>верхнюю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треть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окна.</a:t>
            </a:r>
            <a:endParaRPr sz="2000">
              <a:latin typeface="Trebuchet MS"/>
              <a:cs typeface="Trebuchet MS"/>
            </a:endParaRPr>
          </a:p>
          <a:p>
            <a:pPr marL="12700" marR="12382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Можно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купить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первокласснику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парту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стул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регулирующейся </a:t>
            </a:r>
            <a:r>
              <a:rPr sz="2000" dirty="0">
                <a:latin typeface="Trebuchet MS"/>
                <a:cs typeface="Trebuchet MS"/>
              </a:rPr>
              <a:t>высотой,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для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школьных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принадлежностей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книжные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полки.</a:t>
            </a:r>
            <a:endParaRPr sz="2000">
              <a:latin typeface="Trebuchet MS"/>
              <a:cs typeface="Trebuchet MS"/>
            </a:endParaRPr>
          </a:p>
          <a:p>
            <a:pPr marL="12700" marR="51435">
              <a:lnSpc>
                <a:spcPct val="100000"/>
              </a:lnSpc>
              <a:spcBef>
                <a:spcPts val="5"/>
              </a:spcBef>
              <a:tabLst>
                <a:tab pos="6861175" algn="l"/>
              </a:tabLst>
            </a:pPr>
            <a:r>
              <a:rPr sz="2000" dirty="0">
                <a:latin typeface="Trebuchet MS"/>
                <a:cs typeface="Trebuchet MS"/>
              </a:rPr>
              <a:t>Приобретая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мебель,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обязательно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учитывайте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рост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ребенка. </a:t>
            </a:r>
            <a:r>
              <a:rPr sz="2000" dirty="0">
                <a:latin typeface="Trebuchet MS"/>
                <a:cs typeface="Trebuchet MS"/>
              </a:rPr>
              <a:t>При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росте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1м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15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высота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крышки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стола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над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полом </a:t>
            </a:r>
            <a:r>
              <a:rPr sz="2000" dirty="0">
                <a:latin typeface="Trebuchet MS"/>
                <a:cs typeface="Trebuchet MS"/>
              </a:rPr>
              <a:t>должна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быть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46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высота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сиденья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стула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26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см.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При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росте </a:t>
            </a:r>
            <a:r>
              <a:rPr sz="2000" dirty="0">
                <a:latin typeface="Trebuchet MS"/>
                <a:cs typeface="Trebuchet MS"/>
              </a:rPr>
              <a:t>от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15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30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высота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стола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должна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быть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52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см,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а </a:t>
            </a:r>
            <a:r>
              <a:rPr sz="2000" dirty="0">
                <a:latin typeface="Trebuchet MS"/>
                <a:cs typeface="Trebuchet MS"/>
              </a:rPr>
              <a:t>стула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30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см.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Важно,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чтобы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ноги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ученика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стояли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полу, </a:t>
            </a:r>
            <a:r>
              <a:rPr sz="2000" dirty="0">
                <a:latin typeface="Trebuchet MS"/>
                <a:cs typeface="Trebuchet MS"/>
              </a:rPr>
              <a:t>спина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прикасалась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спинке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стула,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между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крышкой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парты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и </a:t>
            </a:r>
            <a:r>
              <a:rPr sz="2000" dirty="0">
                <a:latin typeface="Trebuchet MS"/>
                <a:cs typeface="Trebuchet MS"/>
              </a:rPr>
              <a:t>грудью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ребенка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могла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пройти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его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ладонь.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816" y="1769364"/>
            <a:ext cx="3802379" cy="28514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43" y="228091"/>
            <a:ext cx="8463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130" dirty="0"/>
              <a:t> </a:t>
            </a:r>
            <a:r>
              <a:rPr dirty="0"/>
              <a:t>питаются</a:t>
            </a:r>
            <a:r>
              <a:rPr spc="-120" dirty="0"/>
              <a:t> </a:t>
            </a:r>
            <a:r>
              <a:rPr dirty="0"/>
              <a:t>первоклассники</a:t>
            </a:r>
            <a:r>
              <a:rPr spc="-114" dirty="0"/>
              <a:t> </a:t>
            </a:r>
            <a:r>
              <a:rPr dirty="0"/>
              <a:t>в</a:t>
            </a:r>
            <a:r>
              <a:rPr spc="-110" dirty="0"/>
              <a:t> </a:t>
            </a:r>
            <a:r>
              <a:rPr spc="-10" dirty="0"/>
              <a:t>школе?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868680"/>
            <a:ext cx="3799332" cy="2337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8904" y="891667"/>
            <a:ext cx="10255885" cy="5221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4604" marR="4921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Закон</a:t>
            </a:r>
            <a:r>
              <a:rPr sz="2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позволяет</a:t>
            </a:r>
            <a:r>
              <a:rPr sz="2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обеспечить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бесплатным</a:t>
            </a:r>
            <a:r>
              <a:rPr sz="28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питанием</a:t>
            </a:r>
            <a:r>
              <a:rPr sz="28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(завтраками)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детей,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обучающихся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начальной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школе,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начиная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сентября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2020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года.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Закон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позволяет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обеспечить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бесплатным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питанием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(завтраками)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детей, </a:t>
            </a:r>
            <a:r>
              <a:rPr sz="2400" dirty="0">
                <a:latin typeface="Trebuchet MS"/>
                <a:cs typeface="Trebuchet MS"/>
              </a:rPr>
              <a:t>обучающихся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начальной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школе,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начиная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сентября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2020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года.</a:t>
            </a:r>
            <a:endParaRPr sz="2400" dirty="0">
              <a:latin typeface="Trebuchet MS"/>
              <a:cs typeface="Trebuchet MS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rebuchet MS"/>
                <a:cs typeface="Trebuchet MS"/>
              </a:rPr>
              <a:t>Предоставление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горячего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бесплатного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питания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(завтрака)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школьникам </a:t>
            </a:r>
            <a:r>
              <a:rPr sz="2400" dirty="0">
                <a:latin typeface="Trebuchet MS"/>
                <a:cs typeface="Trebuchet MS"/>
              </a:rPr>
              <a:t>младших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классов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(с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4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класс).</a:t>
            </a:r>
            <a:endParaRPr sz="2400" dirty="0">
              <a:latin typeface="Trebuchet MS"/>
              <a:cs typeface="Trebuchet MS"/>
            </a:endParaRPr>
          </a:p>
          <a:p>
            <a:pPr marL="12700" marR="15367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Дети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из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многодетных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 err="1">
                <a:latin typeface="Trebuchet MS"/>
                <a:cs typeface="Trebuchet MS"/>
              </a:rPr>
              <a:t>малоимущих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 err="1">
                <a:latin typeface="Trebuchet MS"/>
                <a:cs typeface="Trebuchet MS"/>
              </a:rPr>
              <a:t>семей</a:t>
            </a:r>
            <a:r>
              <a:rPr lang="ru-RU" sz="2400" dirty="0">
                <a:latin typeface="Trebuchet MS"/>
                <a:cs typeface="Trebuchet MS"/>
              </a:rPr>
              <a:t>,СВО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могут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рассчитывать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на </a:t>
            </a:r>
            <a:r>
              <a:rPr sz="2400" dirty="0">
                <a:latin typeface="Trebuchet MS"/>
                <a:cs typeface="Trebuchet MS"/>
              </a:rPr>
              <a:t>двухразовое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бесплатное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питание.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Такая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мера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 err="1">
                <a:latin typeface="Trebuchet MS"/>
                <a:cs typeface="Trebuchet MS"/>
              </a:rPr>
              <a:t>поддержки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 err="1">
                <a:latin typeface="Trebuchet MS"/>
                <a:cs typeface="Trebuchet MS"/>
              </a:rPr>
              <a:t>семей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называется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государственной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социальной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помощью.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" y="133350"/>
            <a:ext cx="6155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Группа</a:t>
            </a:r>
            <a:r>
              <a:rPr sz="3200" b="1" spc="-4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продленного</a:t>
            </a:r>
            <a:r>
              <a:rPr sz="3200" b="1" spc="-6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дня</a:t>
            </a:r>
            <a:r>
              <a:rPr sz="3200" b="1" spc="-6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(ГПД)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655" y="3849623"/>
            <a:ext cx="5341620" cy="30083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7684" y="683767"/>
            <a:ext cx="9469120" cy="56749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95"/>
              </a:spcBef>
              <a:tabLst>
                <a:tab pos="7785734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Функция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ГПД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осуществление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присмотра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ухода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детьми.</a:t>
            </a:r>
            <a:endParaRPr sz="2400" dirty="0">
              <a:latin typeface="Trebuchet MS"/>
              <a:cs typeface="Trebuchet MS"/>
            </a:endParaRPr>
          </a:p>
          <a:p>
            <a:pPr marL="140970" marR="508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Под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присмотром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уходом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детьми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понимается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комплекс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мер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организации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питания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хозяйственно-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бытового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обслуживания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детей,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обеспечению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соблюдения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ими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личной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гигиены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режима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дня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(пункт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34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статьи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Федерального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закона).</a:t>
            </a:r>
            <a:endParaRPr sz="2400" dirty="0">
              <a:latin typeface="Trebuchet MS"/>
              <a:cs typeface="Trebuchet MS"/>
            </a:endParaRPr>
          </a:p>
          <a:p>
            <a:pPr marL="12700" marR="3654425">
              <a:lnSpc>
                <a:spcPct val="100000"/>
              </a:lnSpc>
              <a:spcBef>
                <a:spcPts val="2165"/>
              </a:spcBef>
            </a:pP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комплектации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групп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продленного </a:t>
            </a:r>
            <a:r>
              <a:rPr sz="2400" dirty="0">
                <a:latin typeface="Trebuchet MS"/>
                <a:cs typeface="Trebuchet MS"/>
              </a:rPr>
              <a:t>дня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учитывается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обеспечение </a:t>
            </a:r>
            <a:r>
              <a:rPr sz="2400" dirty="0" err="1">
                <a:latin typeface="Trebuchet MS"/>
                <a:cs typeface="Trebuchet MS"/>
              </a:rPr>
              <a:t>возможности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 err="1">
                <a:latin typeface="Trebuchet MS"/>
                <a:cs typeface="Trebuchet MS"/>
              </a:rPr>
              <a:t>время</a:t>
            </a:r>
            <a:r>
              <a:rPr lang="ru-RU" sz="2400" spc="-10" dirty="0">
                <a:latin typeface="Trebuchet MS"/>
                <a:cs typeface="Trebuchet MS"/>
              </a:rPr>
              <a:t> </a:t>
            </a:r>
            <a:r>
              <a:rPr sz="2400" spc="-10" dirty="0" err="1">
                <a:latin typeface="Trebuchet MS"/>
                <a:cs typeface="Trebuchet MS"/>
              </a:rPr>
              <a:t>препровождения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детей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школе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под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присмотром </a:t>
            </a:r>
            <a:r>
              <a:rPr sz="2400" dirty="0">
                <a:latin typeface="Trebuchet MS"/>
                <a:cs typeface="Trebuchet MS"/>
              </a:rPr>
              <a:t>взрослых.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Время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работы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r>
              <a:rPr lang="ru-RU" sz="2400" dirty="0">
                <a:latin typeface="Trebuchet MS"/>
                <a:cs typeface="Trebuchet MS"/>
              </a:rPr>
              <a:t>2</a:t>
            </a:r>
            <a:r>
              <a:rPr sz="2400" dirty="0">
                <a:latin typeface="Trebuchet MS"/>
                <a:cs typeface="Trebuchet MS"/>
              </a:rPr>
              <a:t>.00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–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1</a:t>
            </a:r>
            <a:r>
              <a:rPr lang="ru-RU" sz="2400" spc="-10" dirty="0">
                <a:latin typeface="Trebuchet MS"/>
                <a:cs typeface="Trebuchet MS"/>
              </a:rPr>
              <a:t>6</a:t>
            </a:r>
            <a:r>
              <a:rPr sz="2400" spc="-10" dirty="0">
                <a:latin typeface="Trebuchet MS"/>
                <a:cs typeface="Trebuchet MS"/>
              </a:rPr>
              <a:t>.00</a:t>
            </a:r>
            <a:r>
              <a:rPr lang="ru-RU" sz="2400" spc="-10" dirty="0">
                <a:latin typeface="Trebuchet MS"/>
                <a:cs typeface="Trebuchet MS"/>
              </a:rPr>
              <a:t> или 12.00 до 15.00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Заявление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родителей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зачислении </a:t>
            </a:r>
            <a:r>
              <a:rPr sz="2400" dirty="0">
                <a:latin typeface="Trebuchet MS"/>
                <a:cs typeface="Trebuchet MS"/>
              </a:rPr>
              <a:t>ребенка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группу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продленного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дня </a:t>
            </a:r>
            <a:r>
              <a:rPr sz="2400" dirty="0">
                <a:latin typeface="Trebuchet MS"/>
                <a:cs typeface="Trebuchet MS"/>
              </a:rPr>
              <a:t>подается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сентября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каждого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учебного года.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680" y="243662"/>
            <a:ext cx="82111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140" dirty="0"/>
              <a:t> </a:t>
            </a:r>
            <a:r>
              <a:rPr dirty="0"/>
              <a:t>в</a:t>
            </a:r>
            <a:r>
              <a:rPr spc="-120" dirty="0"/>
              <a:t> </a:t>
            </a:r>
            <a:r>
              <a:rPr dirty="0"/>
              <a:t>школе</a:t>
            </a:r>
            <a:r>
              <a:rPr spc="-110" dirty="0"/>
              <a:t> </a:t>
            </a:r>
            <a:r>
              <a:rPr dirty="0"/>
              <a:t>организована</a:t>
            </a:r>
            <a:r>
              <a:rPr spc="-105" dirty="0"/>
              <a:t> </a:t>
            </a:r>
            <a:r>
              <a:rPr spc="-10" dirty="0"/>
              <a:t>внеурочная </a:t>
            </a:r>
            <a:r>
              <a:rPr dirty="0"/>
              <a:t>деятельность</a:t>
            </a:r>
            <a:r>
              <a:rPr spc="-195" dirty="0"/>
              <a:t> </a:t>
            </a:r>
            <a:r>
              <a:rPr spc="-10" dirty="0"/>
              <a:t>учащихся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80" y="1571370"/>
            <a:ext cx="949515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соответствии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федеральным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государственным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образовательным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стандартом </a:t>
            </a:r>
            <a:r>
              <a:rPr sz="2000" dirty="0">
                <a:latin typeface="Trebuchet MS"/>
                <a:cs typeface="Trebuchet MS"/>
              </a:rPr>
              <a:t>начального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общего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образования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(ФГОС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НОО)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основная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образовательная </a:t>
            </a:r>
            <a:r>
              <a:rPr sz="2000" dirty="0">
                <a:latin typeface="Trebuchet MS"/>
                <a:cs typeface="Trebuchet MS"/>
              </a:rPr>
              <a:t>программа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начального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общего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образования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реализуется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образовательным </a:t>
            </a:r>
            <a:r>
              <a:rPr sz="2000" dirty="0">
                <a:latin typeface="Trebuchet MS"/>
                <a:cs typeface="Trebuchet MS"/>
              </a:rPr>
              <a:t>учреждением,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том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числе,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через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внеурочную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деятельность.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Под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внеурочной деятельностью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рамках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реализации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ФГОС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НОО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следует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понимать </a:t>
            </a:r>
            <a:r>
              <a:rPr sz="2000" dirty="0">
                <a:latin typeface="Trebuchet MS"/>
                <a:cs typeface="Trebuchet MS"/>
              </a:rPr>
              <a:t>образовательную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деятельность,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осуществляемую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формах,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отличных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от </a:t>
            </a:r>
            <a:r>
              <a:rPr sz="2000" spc="-10" dirty="0">
                <a:latin typeface="Trebuchet MS"/>
                <a:cs typeface="Trebuchet MS"/>
              </a:rPr>
              <a:t>классно-</a:t>
            </a:r>
            <a:r>
              <a:rPr sz="2000" dirty="0">
                <a:latin typeface="Trebuchet MS"/>
                <a:cs typeface="Trebuchet MS"/>
              </a:rPr>
              <a:t>урочной,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направленную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достижение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планируемых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результатов </a:t>
            </a:r>
            <a:r>
              <a:rPr sz="2000" dirty="0">
                <a:latin typeface="Trebuchet MS"/>
                <a:cs typeface="Trebuchet MS"/>
              </a:rPr>
              <a:t>освоения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основной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образовательной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программы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начального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общего </a:t>
            </a:r>
            <a:r>
              <a:rPr sz="2000" dirty="0">
                <a:latin typeface="Trebuchet MS"/>
                <a:cs typeface="Trebuchet MS"/>
              </a:rPr>
              <a:t>образования.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Стандарты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закрепляют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нормы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внеклассной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деятельности.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Это </a:t>
            </a:r>
            <a:r>
              <a:rPr sz="2000" dirty="0">
                <a:latin typeface="Trebuchet MS"/>
                <a:cs typeface="Trebuchet MS"/>
              </a:rPr>
              <a:t>всевозможные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экскурсии,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конференции,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классные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часы.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Для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детей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будет </a:t>
            </a:r>
            <a:r>
              <a:rPr sz="2000" dirty="0">
                <a:latin typeface="Trebuchet MS"/>
                <a:cs typeface="Trebuchet MS"/>
              </a:rPr>
              <a:t>организована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вторая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половина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дня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пяти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направлениям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внеклассной </a:t>
            </a:r>
            <a:r>
              <a:rPr sz="2000" dirty="0">
                <a:latin typeface="Trebuchet MS"/>
                <a:cs typeface="Trebuchet MS"/>
              </a:rPr>
              <a:t>деятельности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выбор: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оздоровительная,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социальная,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духовно-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нравственная, </a:t>
            </a:r>
            <a:r>
              <a:rPr sz="2000" dirty="0">
                <a:latin typeface="Trebuchet MS"/>
                <a:cs typeface="Trebuchet MS"/>
              </a:rPr>
              <a:t>общеинтеллектуальная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общекультурная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5233415"/>
            <a:ext cx="4410456" cy="14706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355" y="165353"/>
            <a:ext cx="5337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Внеурочная</a:t>
            </a:r>
            <a:r>
              <a:rPr sz="3200" b="1" spc="-9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деятельность: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72" y="1493901"/>
            <a:ext cx="29857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Trebuchet MS"/>
                <a:cs typeface="Trebuchet MS"/>
              </a:rPr>
              <a:t>Регистрируются родители через «Навигатор»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9564" y="981455"/>
            <a:ext cx="7167372" cy="537667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843" y="339928"/>
            <a:ext cx="2900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Trebuchet MS"/>
                <a:cs typeface="Trebuchet MS"/>
              </a:rPr>
              <a:t>Заключение:</a:t>
            </a:r>
            <a:endParaRPr b="1" spc="-1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1295400"/>
            <a:ext cx="8704580" cy="515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686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Учебно-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воспитательная</a:t>
            </a:r>
            <a:r>
              <a:rPr sz="32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деятельность</a:t>
            </a:r>
            <a:r>
              <a:rPr sz="3200" b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школе</a:t>
            </a:r>
            <a:r>
              <a:rPr sz="3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3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3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иметь</a:t>
            </a:r>
            <a:r>
              <a:rPr sz="3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успеха</a:t>
            </a:r>
            <a:r>
              <a:rPr sz="3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без</a:t>
            </a:r>
            <a:r>
              <a:rPr sz="3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тесных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контактов</a:t>
            </a:r>
            <a:r>
              <a:rPr sz="32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32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родителями.</a:t>
            </a:r>
            <a:endParaRPr sz="3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Именно</a:t>
            </a:r>
            <a:r>
              <a:rPr sz="32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Вы</a:t>
            </a:r>
            <a:r>
              <a:rPr sz="3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должны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стать</a:t>
            </a:r>
            <a:r>
              <a:rPr sz="3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нашими</a:t>
            </a:r>
            <a:r>
              <a:rPr sz="3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лучшими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помощниками,</a:t>
            </a:r>
            <a:r>
              <a:rPr sz="32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заинтересованными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союзниками,</a:t>
            </a:r>
            <a:r>
              <a:rPr sz="3200" b="1" spc="-1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доброжелательными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участниками</a:t>
            </a:r>
            <a:r>
              <a:rPr sz="3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единого</a:t>
            </a:r>
            <a:r>
              <a:rPr sz="3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педагогического процесса.</a:t>
            </a:r>
            <a:endParaRPr sz="3200" dirty="0">
              <a:latin typeface="Trebuchet MS"/>
              <a:cs typeface="Trebuchet MS"/>
            </a:endParaRPr>
          </a:p>
          <a:p>
            <a:pPr marL="12700" marR="2364105" algn="ctr">
              <a:lnSpc>
                <a:spcPct val="100000"/>
              </a:lnSpc>
              <a:spcBef>
                <a:spcPts val="1000"/>
              </a:spcBef>
            </a:pPr>
            <a:r>
              <a:rPr sz="3200" b="1" dirty="0" err="1">
                <a:solidFill>
                  <a:srgbClr val="FF0000"/>
                </a:solidFill>
                <a:latin typeface="Trebuchet MS"/>
                <a:cs typeface="Trebuchet MS"/>
              </a:rPr>
              <a:t>Только</a:t>
            </a:r>
            <a:r>
              <a:rPr sz="32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сообща,</a:t>
            </a:r>
            <a:r>
              <a:rPr sz="32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Trebuchet MS"/>
                <a:cs typeface="Trebuchet MS"/>
              </a:rPr>
              <a:t>все</a:t>
            </a:r>
            <a:r>
              <a:rPr sz="32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Trebuchet MS"/>
                <a:cs typeface="Trebuchet MS"/>
              </a:rPr>
              <a:t>вместе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32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rebuchet MS"/>
                <a:cs typeface="Trebuchet MS"/>
              </a:rPr>
              <a:t>мы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преодолеем</a:t>
            </a:r>
            <a:r>
              <a:rPr sz="32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все</a:t>
            </a:r>
            <a:r>
              <a:rPr sz="32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rebuchet MS"/>
                <a:cs typeface="Trebuchet MS"/>
              </a:rPr>
              <a:t>трудности.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08228"/>
            <a:ext cx="6530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Физиологическая</a:t>
            </a:r>
            <a:r>
              <a:rPr b="1" spc="-22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готовность </a:t>
            </a:r>
            <a:r>
              <a:rPr b="1" dirty="0">
                <a:latin typeface="Trebuchet MS"/>
                <a:cs typeface="Trebuchet MS"/>
              </a:rPr>
              <a:t>к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обучению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в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школе: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36903"/>
            <a:ext cx="9627870" cy="437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240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Физиологическое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развитие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ребенка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непосредственно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влияет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школьную </a:t>
            </a:r>
            <a:r>
              <a:rPr sz="1800" dirty="0">
                <a:latin typeface="Trebuchet MS"/>
                <a:cs typeface="Trebuchet MS"/>
              </a:rPr>
              <a:t>успеваемость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является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основой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для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формирования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психологической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социальной </a:t>
            </a:r>
            <a:r>
              <a:rPr sz="1800" dirty="0">
                <a:latin typeface="Trebuchet MS"/>
                <a:cs typeface="Trebuchet MS"/>
              </a:rPr>
              <a:t>готовности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школе.</a:t>
            </a:r>
            <a:endParaRPr sz="1800">
              <a:latin typeface="Trebuchet MS"/>
              <a:cs typeface="Trebuchet MS"/>
            </a:endParaRPr>
          </a:p>
          <a:p>
            <a:pPr marL="355600" marR="69659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Физиологическая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готовность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школе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определяется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уровнем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развития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основных </a:t>
            </a:r>
            <a:r>
              <a:rPr sz="1800" dirty="0">
                <a:latin typeface="Trebuchet MS"/>
                <a:cs typeface="Trebuchet MS"/>
              </a:rPr>
              <a:t>функциональных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систем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организма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ребенка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состоянием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его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здоровья.</a:t>
            </a:r>
            <a:endParaRPr sz="1800">
              <a:latin typeface="Trebuchet MS"/>
              <a:cs typeface="Trebuchet MS"/>
            </a:endParaRPr>
          </a:p>
          <a:p>
            <a:pPr marL="355600" marR="1314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rebuchet MS"/>
                <a:cs typeface="Trebuchet MS"/>
              </a:rPr>
              <a:t>Оценку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физиологической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готовности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детей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школе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осуществляют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медики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по </a:t>
            </a:r>
            <a:r>
              <a:rPr sz="1800" spc="-10" dirty="0">
                <a:latin typeface="Trebuchet MS"/>
                <a:cs typeface="Trebuchet MS"/>
              </a:rPr>
              <a:t>определенным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критериям,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поэтому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все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дети,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поступающие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класс,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обязательно </a:t>
            </a:r>
            <a:r>
              <a:rPr sz="1800" dirty="0">
                <a:latin typeface="Trebuchet MS"/>
                <a:cs typeface="Trebuchet MS"/>
              </a:rPr>
              <a:t>проходят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медицинское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обследование,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основании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которого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делается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заключение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о </a:t>
            </a:r>
            <a:r>
              <a:rPr sz="1800" dirty="0">
                <a:latin typeface="Trebuchet MS"/>
                <a:cs typeface="Trebuchet MS"/>
              </a:rPr>
              <a:t>функциональной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готовности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обучению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школе.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rebuchet MS"/>
                <a:cs typeface="Trebuchet MS"/>
              </a:rPr>
              <a:t>Ребенок,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считается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готовым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школьному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обучению,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если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физическому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и </a:t>
            </a:r>
            <a:r>
              <a:rPr sz="1800" spc="-10" dirty="0">
                <a:latin typeface="Trebuchet MS"/>
                <a:cs typeface="Trebuchet MS"/>
              </a:rPr>
              <a:t>биологическому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развитию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он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соответствует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формальному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возрасту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или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опережает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его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имеет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медицинских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противопоказаний.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rebuchet MS"/>
                <a:cs typeface="Trebuchet MS"/>
              </a:rPr>
              <a:t>Часто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болеющие,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физически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ослабленные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дети,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даже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наличии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высокого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уровня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tabLst>
                <a:tab pos="5809615" algn="l"/>
              </a:tabLst>
            </a:pPr>
            <a:r>
              <a:rPr sz="1800" dirty="0">
                <a:latin typeface="Trebuchet MS"/>
                <a:cs typeface="Trebuchet MS"/>
              </a:rPr>
              <a:t>развития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умственных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способностей,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как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правило,</a:t>
            </a:r>
            <a:r>
              <a:rPr sz="1800" dirty="0">
                <a:latin typeface="Trebuchet MS"/>
                <a:cs typeface="Trebuchet MS"/>
              </a:rPr>
              <a:t>	испытывают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трудности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обучении.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15439"/>
            <a:ext cx="4380230" cy="5242560"/>
            <a:chOff x="0" y="1615439"/>
            <a:chExt cx="4380230" cy="5242560"/>
          </a:xfrm>
        </p:grpSpPr>
        <p:sp>
          <p:nvSpPr>
            <p:cNvPr id="3" name="object 3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1615439"/>
              <a:ext cx="4047744" cy="47213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56310" y="629158"/>
            <a:ext cx="10765790" cy="432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90C225"/>
                </a:solidFill>
                <a:latin typeface="Trebuchet MS"/>
                <a:cs typeface="Trebuchet MS"/>
              </a:rPr>
              <a:t>Психологическая</a:t>
            </a:r>
            <a:r>
              <a:rPr sz="3600" b="1"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90C225"/>
                </a:solidFill>
                <a:latin typeface="Trebuchet MS"/>
                <a:cs typeface="Trebuchet MS"/>
              </a:rPr>
              <a:t>готовность</a:t>
            </a:r>
            <a:r>
              <a:rPr sz="3600" b="1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b="1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3600">
              <a:latin typeface="Trebuchet MS"/>
              <a:cs typeface="Trebuchet MS"/>
            </a:endParaRPr>
          </a:p>
          <a:p>
            <a:pPr marL="3378200" marR="5080">
              <a:lnSpc>
                <a:spcPct val="100000"/>
              </a:lnSpc>
              <a:spcBef>
                <a:spcPts val="3600"/>
              </a:spcBef>
            </a:pP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3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необходимый</a:t>
            </a:r>
            <a:r>
              <a:rPr sz="3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36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404040"/>
                </a:solidFill>
                <a:latin typeface="Trebuchet MS"/>
                <a:cs typeface="Trebuchet MS"/>
              </a:rPr>
              <a:t>достаточный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36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психического</a:t>
            </a:r>
            <a:r>
              <a:rPr sz="36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развития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ребенка</a:t>
            </a:r>
            <a:r>
              <a:rPr sz="3600" b="1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36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начала</a:t>
            </a:r>
            <a:r>
              <a:rPr sz="3600" b="1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404040"/>
                </a:solidFill>
                <a:latin typeface="Trebuchet MS"/>
                <a:cs typeface="Trebuchet MS"/>
              </a:rPr>
              <a:t>освоения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школьной</a:t>
            </a:r>
            <a:r>
              <a:rPr sz="3600" b="1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учебной</a:t>
            </a:r>
            <a:r>
              <a:rPr sz="3600" b="1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программы</a:t>
            </a:r>
            <a:r>
              <a:rPr sz="3600" b="1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spc="-5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условиях</a:t>
            </a:r>
            <a:r>
              <a:rPr sz="36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обучения</a:t>
            </a:r>
            <a:r>
              <a:rPr sz="36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36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404040"/>
                </a:solidFill>
                <a:latin typeface="Trebuchet MS"/>
                <a:cs typeface="Trebuchet MS"/>
              </a:rPr>
              <a:t>группе</a:t>
            </a:r>
            <a:endParaRPr sz="3600">
              <a:latin typeface="Trebuchet MS"/>
              <a:cs typeface="Trebuchet MS"/>
            </a:endParaRPr>
          </a:p>
          <a:p>
            <a:pPr marL="3378200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сверстников.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1679448"/>
            <a:ext cx="3838955" cy="38237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Психологическая</a:t>
            </a:r>
            <a:r>
              <a:rPr b="1" spc="-1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готовность: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74490" y="1367764"/>
            <a:ext cx="8312784" cy="46761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7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9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твердое</a:t>
            </a:r>
            <a:r>
              <a:rPr sz="29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желание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учиться,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8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получать</a:t>
            </a:r>
            <a:r>
              <a:rPr sz="29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знания;</a:t>
            </a:r>
            <a:endParaRPr sz="2900">
              <a:latin typeface="Trebuchet MS"/>
              <a:cs typeface="Trebuchet MS"/>
            </a:endParaRPr>
          </a:p>
          <a:p>
            <a:pPr marL="756285" marR="520065" indent="-287020">
              <a:lnSpc>
                <a:spcPct val="80000"/>
              </a:lnSpc>
              <a:spcBef>
                <a:spcPts val="994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509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понимание</a:t>
            </a:r>
            <a:r>
              <a:rPr sz="29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важности</a:t>
            </a:r>
            <a:r>
              <a:rPr sz="29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9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необходимости учения;</a:t>
            </a:r>
            <a:endParaRPr sz="2900">
              <a:latin typeface="Trebuchet MS"/>
              <a:cs typeface="Trebuchet MS"/>
            </a:endParaRPr>
          </a:p>
          <a:p>
            <a:pPr marL="756285" marR="819785" indent="-287020">
              <a:lnSpc>
                <a:spcPct val="80000"/>
              </a:lnSpc>
              <a:spcBef>
                <a:spcPts val="1010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509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проявление</a:t>
            </a:r>
            <a:r>
              <a:rPr sz="29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выраженного</a:t>
            </a:r>
            <a:r>
              <a:rPr sz="29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интереса</a:t>
            </a:r>
            <a:r>
              <a:rPr sz="29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50" dirty="0">
                <a:solidFill>
                  <a:srgbClr val="404040"/>
                </a:solidFill>
                <a:latin typeface="Trebuchet MS"/>
                <a:cs typeface="Trebuchet MS"/>
              </a:rPr>
              <a:t>к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получению</a:t>
            </a:r>
            <a:r>
              <a:rPr sz="29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новых</a:t>
            </a:r>
            <a:r>
              <a:rPr sz="29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знаний;</a:t>
            </a:r>
            <a:endParaRPr sz="2900">
              <a:latin typeface="Trebuchet MS"/>
              <a:cs typeface="Trebuchet MS"/>
            </a:endParaRPr>
          </a:p>
          <a:p>
            <a:pPr marL="756285" marR="5080" indent="-287020">
              <a:lnSpc>
                <a:spcPct val="80000"/>
              </a:lnSpc>
              <a:spcBef>
                <a:spcPts val="1000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509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9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умение</a:t>
            </a:r>
            <a:r>
              <a:rPr sz="29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слушать</a:t>
            </a:r>
            <a:r>
              <a:rPr sz="29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учителя</a:t>
            </a:r>
            <a:r>
              <a:rPr sz="29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9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выполнять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29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задания</a:t>
            </a:r>
            <a:r>
              <a:rPr sz="29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(отнюдь</a:t>
            </a:r>
            <a:r>
              <a:rPr sz="29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9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всегда</a:t>
            </a:r>
            <a:endParaRPr sz="2900">
              <a:latin typeface="Trebuchet MS"/>
              <a:cs typeface="Trebuchet MS"/>
            </a:endParaRPr>
          </a:p>
          <a:p>
            <a:pPr marL="756285">
              <a:lnSpc>
                <a:spcPts val="2785"/>
              </a:lnSpc>
            </a:pP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интересные);</a:t>
            </a:r>
            <a:endParaRPr sz="2900">
              <a:latin typeface="Trebuchet MS"/>
              <a:cs typeface="Trebuchet MS"/>
            </a:endParaRPr>
          </a:p>
          <a:p>
            <a:pPr marL="355600" marR="1047750" indent="-343535">
              <a:lnSpc>
                <a:spcPts val="2780"/>
              </a:lnSpc>
              <a:spcBef>
                <a:spcPts val="975"/>
              </a:spcBef>
            </a:pPr>
            <a:r>
              <a:rPr sz="2300" spc="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00" spc="-7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9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определенный</a:t>
            </a:r>
            <a:r>
              <a:rPr sz="29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29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развития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мышления,</a:t>
            </a:r>
            <a:r>
              <a:rPr sz="29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404040"/>
                </a:solidFill>
                <a:latin typeface="Trebuchet MS"/>
                <a:cs typeface="Trebuchet MS"/>
              </a:rPr>
              <a:t>памяти,</a:t>
            </a:r>
            <a:r>
              <a:rPr sz="29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404040"/>
                </a:solidFill>
                <a:latin typeface="Trebuchet MS"/>
                <a:cs typeface="Trebuchet MS"/>
              </a:rPr>
              <a:t>внимания.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684019"/>
            <a:ext cx="4974335" cy="3906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Личностная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готовность: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6966" y="1547215"/>
            <a:ext cx="6596380" cy="42068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умение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строить</a:t>
            </a:r>
            <a:r>
              <a:rPr sz="20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отношения</a:t>
            </a:r>
            <a:r>
              <a:rPr sz="20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учителем;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умение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общаться</a:t>
            </a:r>
            <a:r>
              <a:rPr sz="20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со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сверстниками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взрослыми</a:t>
            </a:r>
            <a:endParaRPr sz="2000">
              <a:latin typeface="Trebuchet MS"/>
              <a:cs typeface="Trebuchet MS"/>
            </a:endParaRPr>
          </a:p>
          <a:p>
            <a:pPr marL="241300" marR="5080">
              <a:lnSpc>
                <a:spcPct val="90100"/>
              </a:lnSpc>
              <a:spcBef>
                <a:spcPts val="114"/>
              </a:spcBef>
              <a:tabLst>
                <a:tab pos="5183505" algn="l"/>
              </a:tabLst>
            </a:pP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(ребенок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легко</a:t>
            </a:r>
            <a:r>
              <a:rPr sz="20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вступает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контакт,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агрессивен,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умеет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находить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выход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из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проблемных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ситуаций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общения,</a:t>
            </a:r>
            <a:r>
              <a:rPr sz="20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признает</a:t>
            </a:r>
            <a:r>
              <a:rPr sz="20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авторитет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взрослых);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вежливость,</a:t>
            </a:r>
            <a:r>
              <a:rPr sz="20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сдержанность,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послушание;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80"/>
              </a:lnSpc>
              <a:spcBef>
                <a:spcPts val="765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отношение</a:t>
            </a:r>
            <a:r>
              <a:rPr sz="20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0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себе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(отсутствие</a:t>
            </a:r>
            <a:r>
              <a:rPr sz="20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заниженной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280"/>
              </a:lnSpc>
            </a:pP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самооценки);</a:t>
            </a:r>
            <a:endParaRPr sz="2000">
              <a:latin typeface="Trebuchet MS"/>
              <a:cs typeface="Trebuchet MS"/>
            </a:endParaRPr>
          </a:p>
          <a:p>
            <a:pPr marL="241300" marR="215900" indent="-228600">
              <a:lnSpc>
                <a:spcPts val="2160"/>
              </a:lnSpc>
              <a:spcBef>
                <a:spcPts val="1030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умение</a:t>
            </a:r>
            <a:r>
              <a:rPr sz="20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управлять</a:t>
            </a:r>
            <a:r>
              <a:rPr sz="20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своим</a:t>
            </a:r>
            <a:r>
              <a:rPr sz="20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поведением,</a:t>
            </a:r>
            <a:r>
              <a:rPr sz="20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оценивать 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его;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способность</a:t>
            </a:r>
            <a:r>
              <a:rPr sz="20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напряженного</a:t>
            </a:r>
            <a:r>
              <a:rPr sz="20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труда;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-12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знать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основные</a:t>
            </a:r>
            <a:r>
              <a:rPr sz="20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правила</a:t>
            </a:r>
            <a:r>
              <a:rPr sz="20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поведения.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Интеллектуальная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готовность: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5595" y="1454658"/>
            <a:ext cx="7072630" cy="47586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rebuchet MS"/>
                <a:cs typeface="Trebuchet MS"/>
              </a:rPr>
              <a:t>Наиболее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важные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показателя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интеллектуальной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готовности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—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это </a:t>
            </a:r>
            <a:r>
              <a:rPr sz="1800" dirty="0">
                <a:latin typeface="Trebuchet MS"/>
                <a:cs typeface="Trebuchet MS"/>
              </a:rPr>
              <a:t>развитие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мышления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речи.</a:t>
            </a:r>
            <a:endParaRPr sz="1800">
              <a:latin typeface="Trebuchet MS"/>
              <a:cs typeface="Trebuchet MS"/>
            </a:endParaRPr>
          </a:p>
          <a:p>
            <a:pPr marL="12700" marR="113664">
              <a:lnSpc>
                <a:spcPts val="1939"/>
              </a:lnSpc>
              <a:spcBef>
                <a:spcPts val="1005"/>
              </a:spcBef>
            </a:pPr>
            <a:r>
              <a:rPr sz="1800" dirty="0">
                <a:latin typeface="Trebuchet MS"/>
                <a:cs typeface="Trebuchet MS"/>
              </a:rPr>
              <a:t>Очень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полезно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учить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ребенка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строить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несложные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рассуждения, </a:t>
            </a:r>
            <a:r>
              <a:rPr sz="1800" dirty="0">
                <a:latin typeface="Trebuchet MS"/>
                <a:cs typeface="Trebuchet MS"/>
              </a:rPr>
              <a:t>выводы,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используя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слова: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«потому,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что»;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«если,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то»;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«поэтому».</a:t>
            </a:r>
            <a:endParaRPr sz="1800">
              <a:latin typeface="Trebuchet MS"/>
              <a:cs typeface="Trebuchet MS"/>
            </a:endParaRPr>
          </a:p>
          <a:p>
            <a:pPr marL="12700" marR="167005">
              <a:lnSpc>
                <a:spcPts val="1939"/>
              </a:lnSpc>
              <a:spcBef>
                <a:spcPts val="1005"/>
              </a:spcBef>
            </a:pPr>
            <a:r>
              <a:rPr sz="1800" dirty="0">
                <a:latin typeface="Trebuchet MS"/>
                <a:cs typeface="Trebuchet MS"/>
              </a:rPr>
              <a:t>Учите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ребят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задавать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вопросы.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Это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очень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полезно.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Мышление </a:t>
            </a:r>
            <a:r>
              <a:rPr sz="1800" dirty="0">
                <a:latin typeface="Trebuchet MS"/>
                <a:cs typeface="Trebuchet MS"/>
              </a:rPr>
              <a:t>всегда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начинается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вопроса.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Нельзя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заставить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мысль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работать, </a:t>
            </a:r>
            <a:r>
              <a:rPr sz="1800" dirty="0">
                <a:latin typeface="Trebuchet MS"/>
                <a:cs typeface="Trebuchet MS"/>
              </a:rPr>
              <a:t>если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просто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сказать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«подумай».</a:t>
            </a:r>
            <a:endParaRPr sz="1800">
              <a:latin typeface="Trebuchet MS"/>
              <a:cs typeface="Trebuchet MS"/>
            </a:endParaRPr>
          </a:p>
          <a:p>
            <a:pPr marL="12700" marR="78105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Trebuchet MS"/>
                <a:cs typeface="Trebuchet MS"/>
              </a:rPr>
              <a:t>Речь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является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основой,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которой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строится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учебный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процесс. </a:t>
            </a:r>
            <a:r>
              <a:rPr sz="1800" dirty="0">
                <a:latin typeface="Trebuchet MS"/>
                <a:cs typeface="Trebuchet MS"/>
              </a:rPr>
              <a:t>Особенно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важно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владение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монологической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речью.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Для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ребенка </a:t>
            </a:r>
            <a:r>
              <a:rPr sz="1800" dirty="0">
                <a:latin typeface="Trebuchet MS"/>
                <a:cs typeface="Trebuchet MS"/>
              </a:rPr>
              <a:t>это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пересказ.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После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чтения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задайте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ребенку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несколько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вопросов </a:t>
            </a: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содержанию,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попросите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пересказать.</a:t>
            </a:r>
            <a:endParaRPr sz="1800">
              <a:latin typeface="Trebuchet MS"/>
              <a:cs typeface="Trebuchet MS"/>
            </a:endParaRPr>
          </a:p>
          <a:p>
            <a:pPr marL="12700" marR="57785">
              <a:lnSpc>
                <a:spcPct val="90000"/>
              </a:lnSpc>
              <a:spcBef>
                <a:spcPts val="980"/>
              </a:spcBef>
            </a:pPr>
            <a:r>
              <a:rPr sz="1800" dirty="0">
                <a:latin typeface="Trebuchet MS"/>
                <a:cs typeface="Trebuchet MS"/>
              </a:rPr>
              <a:t>Особое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внимание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обратите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ориентировку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пространстве. </a:t>
            </a:r>
            <a:r>
              <a:rPr sz="1800" dirty="0">
                <a:latin typeface="Trebuchet MS"/>
                <a:cs typeface="Trebuchet MS"/>
              </a:rPr>
              <a:t>Правильно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ли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ваш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ребенок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понимает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употребляет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речи </a:t>
            </a:r>
            <a:r>
              <a:rPr sz="1800" dirty="0">
                <a:latin typeface="Trebuchet MS"/>
                <a:cs typeface="Trebuchet MS"/>
              </a:rPr>
              <a:t>предлоги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понятия: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выше,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ниже,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над,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под,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снизу,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сверху, </a:t>
            </a:r>
            <a:r>
              <a:rPr sz="1800" dirty="0">
                <a:latin typeface="Trebuchet MS"/>
                <a:cs typeface="Trebuchet MS"/>
              </a:rPr>
              <a:t>между,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перед.,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спереди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от…,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сзади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от…,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ближе,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дальше, </a:t>
            </a:r>
            <a:r>
              <a:rPr sz="1800" dirty="0">
                <a:latin typeface="Trebuchet MS"/>
                <a:cs typeface="Trebuchet MS"/>
              </a:rPr>
              <a:t>лево,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право,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левее,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правее,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ближе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всего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к…,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дальше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всего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от…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и </a:t>
            </a:r>
            <a:r>
              <a:rPr sz="1800" spc="-20" dirty="0">
                <a:latin typeface="Trebuchet MS"/>
                <a:cs typeface="Trebuchet MS"/>
              </a:rPr>
              <a:t>т.д.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" y="1930907"/>
            <a:ext cx="3032760" cy="35372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3320</Words>
  <Application>Microsoft Office PowerPoint</Application>
  <PresentationFormat>Широкоэкранный</PresentationFormat>
  <Paragraphs>251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Lucida Sans Unicode</vt:lpstr>
      <vt:lpstr>Times New Roman</vt:lpstr>
      <vt:lpstr>Trebuchet MS</vt:lpstr>
      <vt:lpstr>Wingdings</vt:lpstr>
      <vt:lpstr>Office Theme</vt:lpstr>
      <vt:lpstr>Презентация PowerPoint</vt:lpstr>
      <vt:lpstr>Повестка дня</vt:lpstr>
      <vt:lpstr>Ваш ребёнок идёт в школу</vt:lpstr>
      <vt:lpstr>ГОТОВНОСТЬ К ШКОЛЬНОМУ ОБУЧЕНИЮ</vt:lpstr>
      <vt:lpstr>Физиологическая готовность к обучению в школе:</vt:lpstr>
      <vt:lpstr>Презентация PowerPoint</vt:lpstr>
      <vt:lpstr>Психологическая готовность:</vt:lpstr>
      <vt:lpstr>Личностная готовность:</vt:lpstr>
      <vt:lpstr>Интеллектуальная готовность:</vt:lpstr>
      <vt:lpstr>Мотивационная готовность:</vt:lpstr>
      <vt:lpstr>Презентация PowerPoint</vt:lpstr>
      <vt:lpstr>Развитие школьно-значимых психологических функций:</vt:lpstr>
      <vt:lpstr>Развитие школьно-значимых психологических функций:</vt:lpstr>
      <vt:lpstr>Важен не объем знаний ребенка, а качество знаний:</vt:lpstr>
      <vt:lpstr>Презентация PowerPoint</vt:lpstr>
      <vt:lpstr>«Портрет» первоклассника, не готового к школе</vt:lpstr>
      <vt:lpstr>Советы родителям:</vt:lpstr>
      <vt:lpstr>Советы и рекомендации по подготовке к школе</vt:lpstr>
      <vt:lpstr>Подготовка к чтению:</vt:lpstr>
      <vt:lpstr>Речь</vt:lpstr>
      <vt:lpstr>Подготовка к грамматике:</vt:lpstr>
      <vt:lpstr>Подготовка к письму:</vt:lpstr>
      <vt:lpstr>Подготовка к письму:</vt:lpstr>
      <vt:lpstr>Подготовка к письму:</vt:lpstr>
      <vt:lpstr>Подготовка к математике:</vt:lpstr>
      <vt:lpstr>Подготовка к окружающему миру</vt:lpstr>
      <vt:lpstr>Общий кругозор:</vt:lpstr>
      <vt:lpstr>ЗАПОМНИТЕ:</vt:lpstr>
      <vt:lpstr>Часто задаваемые вопросы</vt:lpstr>
      <vt:lpstr>По какой образовательной системе будут учиться дети?</vt:lpstr>
      <vt:lpstr>Презентация PowerPoint</vt:lpstr>
      <vt:lpstr>Презентация PowerPoint</vt:lpstr>
      <vt:lpstr>Презентация PowerPoint</vt:lpstr>
      <vt:lpstr>Учебники:</vt:lpstr>
      <vt:lpstr>Обязательна ли школьная форма в 1 классе?</vt:lpstr>
      <vt:lpstr>Режим работы школы?</vt:lpstr>
      <vt:lpstr>Какие учебные предметы являются обязательными?</vt:lpstr>
      <vt:lpstr>Существуют ли особенности в режиме дня первоклассников?</vt:lpstr>
      <vt:lpstr>Есть ли в 1 классе домашние задания?</vt:lpstr>
      <vt:lpstr>Почему учителя не ставят отметок в 1 классе, ведь родители хотели бы знать об успеваемости своего ребенка?</vt:lpstr>
      <vt:lpstr>Как быть, если ребенок леворукий, а большинство детей пишут правой рукой?</vt:lpstr>
      <vt:lpstr>Как правильно организовать дома рабочее место ученика?</vt:lpstr>
      <vt:lpstr>Как питаются первоклассники в школе?</vt:lpstr>
      <vt:lpstr>Группа продленного дня (ГПД)</vt:lpstr>
      <vt:lpstr>Как в школе организована внеурочная деятельность учащихся</vt:lpstr>
      <vt:lpstr>Внеурочная деятельность:</vt:lpstr>
      <vt:lpstr>Заключение: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собрание для будующих первоклассников</dc:title>
  <dc:creator>Пользователь Windows</dc:creator>
  <cp:lastModifiedBy>User</cp:lastModifiedBy>
  <cp:revision>4</cp:revision>
  <cp:lastPrinted>2025-04-24T09:59:46Z</cp:lastPrinted>
  <dcterms:created xsi:type="dcterms:W3CDTF">2025-04-23T04:20:09Z</dcterms:created>
  <dcterms:modified xsi:type="dcterms:W3CDTF">2025-04-28T08:40:56Z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2025-04-23T00:00:00Z</vt:filetime>
  </property>
  <property fmtid="{D5CDD505-2E9C-101B-9397-08002B2CF9AE}" pid="5" name="Producer">
    <vt:lpwstr>Microsoft® PowerPoint® 2013</vt:lpwstr>
  </property>
</Properties>
</file>