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28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kulbitskaya528@gmail.com" initials="v" lastIdx="4" clrIdx="0">
    <p:extLst>
      <p:ext uri="{19B8F6BF-5375-455C-9EA6-DF929625EA0E}">
        <p15:presenceInfo xmlns:p15="http://schemas.microsoft.com/office/powerpoint/2012/main" userId="6d0b546990171b28" providerId="Windows Live"/>
      </p:ext>
    </p:extLst>
  </p:cmAuthor>
  <p:cmAuthor id="2" name="Tatyana Biryukova" initials="TNB" lastIdx="6" clrIdx="1">
    <p:extLst>
      <p:ext uri="{19B8F6BF-5375-455C-9EA6-DF929625EA0E}">
        <p15:presenceInfo xmlns:p15="http://schemas.microsoft.com/office/powerpoint/2012/main" userId="Tatyana Biryukova" providerId="None"/>
      </p:ext>
    </p:extLst>
  </p:cmAuthor>
  <p:cmAuthor id="3" name="Valentina Kulbitskay" initials="VK" lastIdx="1" clrIdx="2">
    <p:extLst>
      <p:ext uri="{19B8F6BF-5375-455C-9EA6-DF929625EA0E}">
        <p15:presenceInfo xmlns:p15="http://schemas.microsoft.com/office/powerpoint/2012/main" userId="S-1-5-21-290181428-804061093-2699580258-27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3"/>
    <a:srgbClr val="92D050"/>
    <a:srgbClr val="FF0000"/>
    <a:srgbClr val="929292"/>
    <a:srgbClr val="521B93"/>
    <a:srgbClr val="FF2F92"/>
    <a:srgbClr val="FF0066"/>
    <a:srgbClr val="003300"/>
    <a:srgbClr val="00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5" autoAdjust="0"/>
    <p:restoredTop sz="95332" autoAdjust="0"/>
  </p:normalViewPr>
  <p:slideViewPr>
    <p:cSldViewPr snapToGrid="0">
      <p:cViewPr varScale="1">
        <p:scale>
          <a:sx n="80" d="100"/>
          <a:sy n="80" d="100"/>
        </p:scale>
        <p:origin x="998" y="72"/>
      </p:cViewPr>
      <p:guideLst/>
    </p:cSldViewPr>
  </p:slideViewPr>
  <p:outlineViewPr>
    <p:cViewPr>
      <p:scale>
        <a:sx n="33" d="100"/>
        <a:sy n="33" d="100"/>
      </p:scale>
      <p:origin x="0" y="-124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78058-D699-41CD-BEEA-D97B972CE6E9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FFB37-D27B-437E-8764-31783306A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6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B6C327-4092-4A71-93C8-72C78DCFC5FA}" type="datetime1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3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AC8275-C05E-4905-B4D9-721483B4A504}" type="datetime1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3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77DE7-35B2-4D0A-B02E-2686061CC799}" type="datetime1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6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47C3D2-79EC-4C1A-A5C0-2E37EDCC9846}" type="datetime1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02152" y="572526"/>
            <a:ext cx="672353" cy="34187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35C786D-C246-49CE-9A95-16B522FAF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96D89A-5029-4710-801E-E5440CA5E886}" type="datetime1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4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036"/>
            <a:ext cx="12220379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07D62-7519-4367-966C-55456B2B48FD}" type="datetime1">
              <a:rPr lang="ru-RU" smtClean="0"/>
              <a:t>19.08.2020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4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7069D8-69EA-4FCA-884B-E79FACBDE01A}" type="datetime1">
              <a:rPr lang="ru-RU" smtClean="0"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50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1171074"/>
            <a:ext cx="12192000" cy="5686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494168" y="124090"/>
            <a:ext cx="697832" cy="1820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7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68442-A235-4D3D-8A85-582AAE6E517F}" type="datetime1">
              <a:rPr lang="ru-RU" smtClean="0"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2D1F5-AE4B-42D6-BCA8-B9F965D7146B}" type="datetime1">
              <a:rPr lang="ru-RU" smtClean="0"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2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8838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30654"/>
            <a:ext cx="8767482" cy="683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294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29047" y="491844"/>
            <a:ext cx="672353" cy="341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C786D-C246-49CE-9A95-16B522FAF7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61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0055A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59573" y="2730467"/>
            <a:ext cx="8969189" cy="2319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0055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4400" dirty="0" smtClean="0"/>
              <a:t>Семинар 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/>
              <a:t>для педагогических работников, руководителей отрядов ЮИД и сотрудников Госавтоинспекции по вопросам использования методических материалов при обучении детей навыкам безопасного участия в дорожном движении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662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сценариев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тема </a:t>
            </a:r>
            <a:r>
              <a:rPr lang="ru-RU" dirty="0">
                <a:latin typeface="+mn-lt"/>
              </a:rPr>
              <a:t>занятия;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цель </a:t>
            </a:r>
            <a:r>
              <a:rPr lang="ru-RU" dirty="0">
                <a:latin typeface="+mn-lt"/>
              </a:rPr>
              <a:t>и задачи занятия;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рекомендации </a:t>
            </a:r>
            <a:r>
              <a:rPr lang="ru-RU" dirty="0">
                <a:latin typeface="+mn-lt"/>
              </a:rPr>
              <a:t>по материально-техническому обеспечению занятия, в том числе к локации, демонстрационному и обучающему оборудованию, дидактическим и информационным материалам, раздаточному материалу;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ход </a:t>
            </a:r>
            <a:r>
              <a:rPr lang="ru-RU" dirty="0">
                <a:latin typeface="+mn-lt"/>
              </a:rPr>
              <a:t>занятия.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48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по применению сценариев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Сценарии являются методической основой для проведения занятий: они могут  сокращаться, дополняться, не исключается творческий подход;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Сценарии содержат иллюстративный материал: рисунки, схемы, диаграммы;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При подготовке к проведению занятий важно исключить ошибки преподавания основ правил дорожного движения;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Следует учитывать рекомендации к материально-техническому обеспечению;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При разработке сценариев занятий делается акцент на решение ситуационных задач и предполагается проектная деятельность.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671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Психологические особенности учащихся разных возрастов и </a:t>
            </a:r>
            <a:r>
              <a:rPr lang="ru-RU" sz="2000" b="1" dirty="0" smtClean="0"/>
              <a:t>эффективные </a:t>
            </a:r>
            <a:r>
              <a:rPr lang="ru-RU" sz="2000" b="1" dirty="0"/>
              <a:t>методики обучения </a:t>
            </a:r>
            <a:r>
              <a:rPr lang="ru-RU" sz="2000" b="1" dirty="0" smtClean="0"/>
              <a:t>БДД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Группа младших школьников (6-9 лет): развитие целостного мировоззрения, понимание своей роли как участника дорожного движения.</a:t>
            </a:r>
          </a:p>
          <a:p>
            <a:pPr marL="361950" indent="-361950"/>
            <a:r>
              <a:rPr lang="ru-RU" dirty="0">
                <a:latin typeface="+mn-lt"/>
              </a:rPr>
              <a:t>	Навыки: наблюдение, переключение внимания на дорогу, оценка действий участников дорожного движения, развитие самоконтроля.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Группа младших подростков (10-12 лет): </a:t>
            </a:r>
          </a:p>
          <a:p>
            <a:pPr marL="361950" indent="-361950"/>
            <a:r>
              <a:rPr lang="ru-RU" dirty="0">
                <a:latin typeface="+mn-lt"/>
              </a:rPr>
              <a:t>	Навыки: самостоятельность, автономия, навыки взаимодействия и руководства группой, лидерские качества, навыки подготовки и представления презентаций, публичных выступлений, ораторское мастерство. 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Группа старших подростков (13-14 лет</a:t>
            </a:r>
            <a:r>
              <a:rPr lang="ru-RU" dirty="0" smtClean="0">
                <a:latin typeface="+mn-lt"/>
              </a:rPr>
              <a:t>):</a:t>
            </a:r>
            <a:endParaRPr lang="ru-RU" dirty="0">
              <a:latin typeface="+mn-lt"/>
            </a:endParaRPr>
          </a:p>
          <a:p>
            <a:pPr marL="361950" indent="-361950"/>
            <a:r>
              <a:rPr lang="ru-RU" dirty="0">
                <a:latin typeface="+mn-lt"/>
              </a:rPr>
              <a:t>	Навыки: понимание причин своего поведения и поведения других участников дорожного движения, развитие критического мышления.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55A3"/>
              </a:solidFill>
            </a:endParaRP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0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Сценарии мероприятия «Неделя Безопасности»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Формирование устойчивых навыков социально приемлемого поведения и повышения компетентности юных пешеходов и водителей</a:t>
            </a:r>
            <a:r>
              <a:rPr lang="ru-RU" dirty="0" smtClean="0">
                <a:latin typeface="+mn-lt"/>
              </a:rPr>
              <a:t>.</a:t>
            </a:r>
          </a:p>
          <a:p>
            <a:r>
              <a:rPr lang="ru-RU" dirty="0" smtClean="0">
                <a:latin typeface="+mn-lt"/>
              </a:rPr>
              <a:t>Сценарии: </a:t>
            </a:r>
            <a:endParaRPr lang="ru-RU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используются </a:t>
            </a:r>
            <a:r>
              <a:rPr lang="ru-RU" dirty="0">
                <a:latin typeface="+mn-lt"/>
              </a:rPr>
              <a:t>как самостоятельные мероприятия, так и в рамках уроков ОБЖ, окружающего мира, внеурочной деятельности, в программам дополнительного образования как вводные занятия.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обеспечивают </a:t>
            </a:r>
            <a:r>
              <a:rPr lang="ru-RU" dirty="0">
                <a:latin typeface="+mn-lt"/>
              </a:rPr>
              <a:t>смену деятельности, позволяющую существенно повысить степень усвоения материала.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предполагают </a:t>
            </a:r>
            <a:r>
              <a:rPr lang="ru-RU" dirty="0">
                <a:latin typeface="+mn-lt"/>
              </a:rPr>
              <a:t>теоретическую часть и практическое закрепление пройденного материала.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37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7325"/>
            <a:ext cx="9529482" cy="4719638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sz="2900" dirty="0">
                <a:latin typeface="+mn-lt"/>
              </a:rPr>
              <a:t>1 класс «Безопасный путь в школу с родителями и без»;</a:t>
            </a:r>
          </a:p>
          <a:p>
            <a:pPr lvl="0">
              <a:lnSpc>
                <a:spcPct val="120000"/>
              </a:lnSpc>
            </a:pPr>
            <a:r>
              <a:rPr lang="ru-RU" sz="2900" dirty="0">
                <a:latin typeface="+mn-lt"/>
              </a:rPr>
              <a:t>2 класс. «Я пешеход» — правила для пешеходов, перекрестки, светофоры и т. д.;</a:t>
            </a:r>
          </a:p>
          <a:p>
            <a:pPr lvl="0">
              <a:lnSpc>
                <a:spcPct val="120000"/>
              </a:lnSpc>
            </a:pPr>
            <a:r>
              <a:rPr lang="ru-RU" sz="2900" dirty="0">
                <a:latin typeface="+mn-lt"/>
              </a:rPr>
              <a:t>3 класс. «Я пассажир»;</a:t>
            </a:r>
          </a:p>
          <a:p>
            <a:pPr lvl="0">
              <a:lnSpc>
                <a:spcPct val="120000"/>
              </a:lnSpc>
            </a:pPr>
            <a:r>
              <a:rPr lang="ru-RU" sz="2900" dirty="0">
                <a:latin typeface="+mn-lt"/>
              </a:rPr>
              <a:t>4 класс. «Я велосипедист»;</a:t>
            </a:r>
          </a:p>
          <a:p>
            <a:pPr lvl="0">
              <a:lnSpc>
                <a:spcPct val="120000"/>
              </a:lnSpc>
            </a:pPr>
            <a:r>
              <a:rPr lang="ru-RU" sz="2900" dirty="0">
                <a:latin typeface="+mn-lt"/>
              </a:rPr>
              <a:t>5 класс. «Средства передвижения пешеходов. </a:t>
            </a:r>
            <a:r>
              <a:rPr lang="ru-RU" sz="2900" dirty="0" err="1">
                <a:latin typeface="+mn-lt"/>
              </a:rPr>
              <a:t>Скейты</a:t>
            </a:r>
            <a:r>
              <a:rPr lang="ru-RU" sz="2900" dirty="0">
                <a:latin typeface="+mn-lt"/>
              </a:rPr>
              <a:t>, ролики, самокаты»;</a:t>
            </a:r>
          </a:p>
          <a:p>
            <a:pPr lvl="0">
              <a:lnSpc>
                <a:spcPct val="120000"/>
              </a:lnSpc>
            </a:pPr>
            <a:r>
              <a:rPr lang="ru-RU" sz="2900" dirty="0">
                <a:latin typeface="+mn-lt"/>
              </a:rPr>
              <a:t>6 класс. «Культура безопасности, свод правил или ответственность каждого?»;</a:t>
            </a:r>
          </a:p>
          <a:p>
            <a:pPr lvl="0">
              <a:lnSpc>
                <a:spcPct val="120000"/>
              </a:lnSpc>
            </a:pPr>
            <a:r>
              <a:rPr lang="ru-RU" sz="2900" dirty="0">
                <a:latin typeface="+mn-lt"/>
              </a:rPr>
              <a:t>7 класс. «Засветись! Значение и польза </a:t>
            </a:r>
            <a:r>
              <a:rPr lang="ru-RU" sz="2900" dirty="0" err="1">
                <a:latin typeface="+mn-lt"/>
              </a:rPr>
              <a:t>световозвращающих</a:t>
            </a:r>
            <a:r>
              <a:rPr lang="ru-RU" sz="2900" dirty="0">
                <a:latin typeface="+mn-lt"/>
              </a:rPr>
              <a:t> элементов для участников дорожного движения»;</a:t>
            </a:r>
          </a:p>
          <a:p>
            <a:pPr lvl="0">
              <a:lnSpc>
                <a:spcPct val="120000"/>
              </a:lnSpc>
            </a:pPr>
            <a:r>
              <a:rPr lang="ru-RU" sz="2900" dirty="0">
                <a:latin typeface="+mn-lt"/>
              </a:rPr>
              <a:t>8 класс. «Я велосипедист»;</a:t>
            </a:r>
          </a:p>
          <a:p>
            <a:pPr lvl="0">
              <a:lnSpc>
                <a:spcPct val="120000"/>
              </a:lnSpc>
            </a:pPr>
            <a:r>
              <a:rPr lang="ru-RU" sz="2900" dirty="0">
                <a:latin typeface="+mn-lt"/>
              </a:rPr>
              <a:t>9 класс. «Мопеды»;</a:t>
            </a:r>
          </a:p>
          <a:p>
            <a:pPr lvl="0">
              <a:lnSpc>
                <a:spcPct val="120000"/>
              </a:lnSpc>
            </a:pPr>
            <a:r>
              <a:rPr lang="ru-RU" sz="2900" dirty="0">
                <a:latin typeface="+mn-lt"/>
              </a:rPr>
              <a:t>10 класс. «Законодательство в области дорожного движения. Ответственность несовершеннолетних»;</a:t>
            </a:r>
          </a:p>
          <a:p>
            <a:pPr lvl="0">
              <a:lnSpc>
                <a:spcPct val="120000"/>
              </a:lnSpc>
            </a:pPr>
            <a:r>
              <a:rPr lang="ru-RU" sz="2900" dirty="0">
                <a:latin typeface="+mn-lt"/>
              </a:rPr>
              <a:t>11 класс. «Автошколы».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9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 </a:t>
            </a:r>
            <a:r>
              <a:rPr lang="ru-RU" sz="3200" dirty="0"/>
              <a:t>класс «Безопасный путь в школу с родителями и без» (младшие классы</a:t>
            </a:r>
            <a:r>
              <a:rPr lang="ru-RU" sz="3200" dirty="0" smtClean="0"/>
              <a:t>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Основные изучаемые понятия и термины: первые правила дорожного движения, дорожные знаки, светофоры, дорожные ловушки, безопасный маршрут.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Цель: создать условия для приобретения практического навыка у младших школьников в определении безопасного маршрута. Знакомство с понятием «дорожные ловушки». Формирование практических умений действовать в дорожных ситуациях.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Формат проведения: занятие проводится в игровой форме.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 descr="стр 17 (1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52" y="4302920"/>
            <a:ext cx="6703378" cy="2090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414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5 </a:t>
            </a:r>
            <a:r>
              <a:rPr lang="ru-RU" sz="3100" dirty="0"/>
              <a:t>класс «Средства передвижения пешеходов. </a:t>
            </a:r>
            <a:r>
              <a:rPr lang="ru-RU" sz="3100" dirty="0" err="1"/>
              <a:t>Скейты</a:t>
            </a:r>
            <a:r>
              <a:rPr lang="ru-RU" sz="3100" dirty="0"/>
              <a:t>, ролики, самокаты» (средние классы</a:t>
            </a:r>
            <a:r>
              <a:rPr lang="ru-RU" sz="3100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Основные изучаемые понятия и термины: участник дорожного движения, тротуар, проезжая часть, обочина, разделительная полоса, полоса для движения, пешеходная дорожка, перекресток, средства передвижения пешеходов.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Цель: закрепить имеющиеся знания о дороге, дорожном движении, безопасности. Сформировать устойчивый навык к изучению и соблюдению правил дорожного движения.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Формат проведения: интерактивный урок с теоретической и практической </a:t>
            </a:r>
            <a:r>
              <a:rPr lang="ru-RU" dirty="0" smtClean="0">
                <a:latin typeface="+mn-lt"/>
              </a:rPr>
              <a:t>частями.</a:t>
            </a:r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Рисунок 4" descr="том 3 стр 56 (1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07" y="4448175"/>
            <a:ext cx="3854133" cy="194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том 3 стр 56 (2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47" y="4448176"/>
            <a:ext cx="3153728" cy="2167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102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9 </a:t>
            </a:r>
            <a:r>
              <a:rPr lang="ru-RU" dirty="0"/>
              <a:t>класс. «Мопеды» (старшие классы</a:t>
            </a:r>
            <a:r>
              <a:rPr lang="ru-RU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1625"/>
            <a:ext cx="9529482" cy="4605338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Основные изучаемые понятия и термины: ответственность участника дорожного движения, водитель мопеда, правила дорожного движения для водителей мопедов.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Цель: формирование у старшеклассников системы знаний, умений и навыков в области безопасности дорожного движения. Ознакомление учащихся с правилами дорожного движения для водителей мопедов, законодательством в области дорожного движения в части ответственности водителей мопедов. Развитие умения моделировать дорожные ситуации.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Формат проведения: интерактивный урок с теоретической и практической частями.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AutoShape 5"/>
          <p:cNvSpPr>
            <a:spLocks/>
          </p:cNvSpPr>
          <p:nvPr/>
        </p:nvSpPr>
        <p:spPr bwMode="auto">
          <a:xfrm>
            <a:off x="5285654" y="4914423"/>
            <a:ext cx="1536065" cy="906780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7929263" y="4696777"/>
            <a:ext cx="1529715" cy="1331595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>
            <a:spLocks/>
          </p:cNvSpPr>
          <p:nvPr/>
        </p:nvSpPr>
        <p:spPr bwMode="auto">
          <a:xfrm>
            <a:off x="2853017" y="4876800"/>
            <a:ext cx="1467968" cy="1481137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8" name="Рисунок 7" descr="том 3 стр 119 (1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696777"/>
            <a:ext cx="1609725" cy="1331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429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t>18</a:t>
            </a:fld>
            <a:endParaRPr lang="ru-RU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D859D54-AC7A-C743-8EAA-411E5C90BDDF}"/>
              </a:ext>
            </a:extLst>
          </p:cNvPr>
          <p:cNvSpPr txBox="1">
            <a:spLocks/>
          </p:cNvSpPr>
          <p:nvPr/>
        </p:nvSpPr>
        <p:spPr>
          <a:xfrm>
            <a:off x="947741" y="2522036"/>
            <a:ext cx="8870027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0055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b="1" spc="114" dirty="0" smtClean="0"/>
              <a:t>Спасибо за внимание!</a:t>
            </a:r>
            <a:endParaRPr lang="ru-RU" sz="4000" b="1" spc="114" dirty="0"/>
          </a:p>
        </p:txBody>
      </p:sp>
    </p:spTree>
    <p:extLst>
      <p:ext uri="{BB962C8B-B14F-4D97-AF65-F5344CB8AC3E}">
        <p14:creationId xmlns:p14="http://schemas.microsoft.com/office/powerpoint/2010/main" val="16093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Стратегия безопасности дорожного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47825"/>
            <a:ext cx="9529482" cy="452913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latin typeface="+mn-lt"/>
              </a:rPr>
              <a:t>Стратегией провозглашается стремление к нулевой смертности на дорогах к 2030 году. </a:t>
            </a:r>
          </a:p>
          <a:p>
            <a:r>
              <a:rPr lang="ru-RU" sz="2400" dirty="0">
                <a:latin typeface="+mn-lt"/>
              </a:rPr>
              <a:t>В качестве целевого ориентира на 2024 год установлен показатель социального риска, составляющий не более четырёх погибших на 100 тысяч населения.</a:t>
            </a:r>
          </a:p>
          <a:p>
            <a:pPr fontAlgn="base"/>
            <a:endParaRPr lang="ru-RU" sz="2400" dirty="0" smtClean="0">
              <a:latin typeface="+mn-lt"/>
            </a:endParaRPr>
          </a:p>
          <a:p>
            <a:pPr fontAlgn="base"/>
            <a:r>
              <a:rPr lang="ru-RU" sz="2400" i="1" dirty="0" smtClean="0">
                <a:latin typeface="+mn-lt"/>
              </a:rPr>
              <a:t>Основные </a:t>
            </a:r>
            <a:r>
              <a:rPr lang="ru-RU" sz="2400" i="1" dirty="0">
                <a:latin typeface="+mn-lt"/>
              </a:rPr>
              <a:t>тезисы Стратегии:</a:t>
            </a:r>
          </a:p>
          <a:p>
            <a:pPr fontAlgn="base">
              <a:tabLst>
                <a:tab pos="266700" algn="l"/>
              </a:tabLst>
            </a:pPr>
            <a:r>
              <a:rPr lang="ru-RU" sz="2400" dirty="0">
                <a:latin typeface="+mn-lt"/>
              </a:rPr>
              <a:t>- изменение поведения участников дорожного движения с целью безусловного соблюдения норм и правил дорожного движения;</a:t>
            </a:r>
          </a:p>
          <a:p>
            <a:pPr fontAlgn="base">
              <a:tabLst>
                <a:tab pos="266700" algn="l"/>
              </a:tabLst>
            </a:pPr>
            <a:r>
              <a:rPr lang="ru-RU" sz="2400" dirty="0">
                <a:latin typeface="+mn-lt"/>
              </a:rPr>
              <a:t>- повышение защищённости от дорожно-транспортных происшествий и их последствий наиболее уязвимых участников дорожного движения, прежде всего детей и пешеходов;</a:t>
            </a:r>
          </a:p>
          <a:p>
            <a:pPr fontAlgn="base">
              <a:tabLst>
                <a:tab pos="266700" algn="l"/>
              </a:tabLst>
            </a:pPr>
            <a:r>
              <a:rPr lang="ru-RU" sz="2400" dirty="0">
                <a:latin typeface="+mn-lt"/>
              </a:rPr>
              <a:t>- совершенствование улично-дорожной сети по условиям безопасности дорожного движения, включая развитие организации дорожного движения;</a:t>
            </a:r>
          </a:p>
          <a:p>
            <a:pPr fontAlgn="base">
              <a:tabLst>
                <a:tab pos="266700" algn="l"/>
              </a:tabLst>
            </a:pPr>
            <a:r>
              <a:rPr lang="ru-RU" sz="2400" dirty="0">
                <a:latin typeface="+mn-lt"/>
              </a:rPr>
              <a:t>- и др.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01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1150"/>
            <a:ext cx="9529482" cy="4595813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Концепция информационно-пропагандистского проекта по организации работы по привитию детям навыков безопасного участия в дорожном движении и вовлечению их в деятельность отрядов юных инспекторов движения в 2019 году.</a:t>
            </a:r>
          </a:p>
          <a:p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При разработке Концепции проводился анализ: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традиционных и инновационных методов воспитательной работы;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психофизиологических особенностей детей различных возрастных групп;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изучение литературы по тематике детского дорожно-транспортного травматизма;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современных тенденций в обучении, в том числе принципам БДД.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Социальное исследование мнения целевых групп участников и потенциальных участников отрядов ЮИД (дети 7-14 лет): информированность о движении ЮИД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5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Концепция и решение проблем отрядов ЮИД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+mn-lt"/>
              </a:rPr>
              <a:t>Концепция помогает наметить пути решения проблем в функционировании отрядов ЮИД, таких как: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Разрозненность отрядов;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Недостаточное привлечение к учебно-воспитательной работе современных технологий и методик обучения;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Недостаточное мотивирование потенциальных участников на вступление в отряды.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9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работы, утвержденные в Концепции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Проведение мероприятий по увеличению численности участников движения ЮИД;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Проведение мероприятий по улучшению материально-технического обеспечения отрядов ЮИД;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Создание условий для обучения участников отрядов ЮИД основам правил дорожного движения и методам пропаганды безопасности дорожного движения;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Повышение уровня значимости отрядов ЮИД в общественной деятельности по пропаганде здорового образа жизни и законопослушного поведения;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Создание единой информационной и организационно-методической базы в области развития и поддержки движения ЮИД;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Распространение положительного опыта между участниками отрядов ЮИД;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Взаимодействие с общественными организациями зарубежных стран, по тематике БДД.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2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мотивирования учащихся на вступление в отряды ЮИД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Информирование руководителем отряда ЮИД всех учащихся образовательной организации и их родителей о деятельности отряда ЮИД.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Привлечение инспекторов по пропаганде подразделений Госавтоинспекции к созданию в образовательной организации отряда ЮИД.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Проведение первого общего открытого сбора отряда ЮИД, в котором принимают участие кандидаты в члены отряда ЮИД.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Создание отрядом ЮИД своей странички в социальных сетях.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4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Мероприятия </a:t>
            </a:r>
            <a:r>
              <a:rPr lang="ru-RU" sz="3100" dirty="0"/>
              <a:t>по улучшению материально-технического обеспечения отрядов </a:t>
            </a:r>
            <a:r>
              <a:rPr lang="ru-RU" sz="3100" dirty="0" smtClean="0"/>
              <a:t>ЮИД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Современные материально-технические средства, используемые в работе с отрадами ЮИД: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Обучающий игровой комплекс (комплект из макетов дорожных знаков, пешеходных и транспортных светофоров, светофоров с держателями, жезла и свистка).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Мультимедийная учебно-методическая программа (программное обеспечение, которое содержит учебный материал по правилам дорожного движения в виде иллюстраций, фильмов, задач и экзаменационных билетов).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Модели дорожных знаков, атрибутика регулировщика и т.д.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8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/>
              <a:t>Методические рекомендации к проведению занятий в отрядах ЮИД, разработанные в 2019 </a:t>
            </a:r>
            <a:r>
              <a:rPr lang="ru-RU" sz="2700" b="1" dirty="0" smtClean="0"/>
              <a:t>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Сценарии </a:t>
            </a:r>
            <a:r>
              <a:rPr lang="ru-RU" dirty="0">
                <a:latin typeface="+mn-lt"/>
              </a:rPr>
              <a:t>занятий с отрядами ЮИД (7-9 лет, 10-12 лет, 13-14 лет). Содержат тематические модули: история правил дорожного движения, ЮИД и Госавтоинспекции, профессиональная ориентация, принципы безопасного поведения всех участников дорожного движения (пешеход, пассажир, водитель), оказание первой помощи, построение безопасного маршрута, советы юному пропагандисту.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Наглядные материалы («</a:t>
            </a:r>
            <a:r>
              <a:rPr lang="ru-RU" dirty="0" err="1">
                <a:latin typeface="+mn-lt"/>
              </a:rPr>
              <a:t>Велоактивити</a:t>
            </a:r>
            <a:r>
              <a:rPr lang="ru-RU" dirty="0">
                <a:latin typeface="+mn-lt"/>
              </a:rPr>
              <a:t>», материалы для сборки моделей автомобилей, карточки с формой сотрудников дорожно-патрульной службы Госавтоинспекции разных лет и членов отрядов ЮИД, </a:t>
            </a:r>
            <a:r>
              <a:rPr lang="ru-RU" dirty="0" err="1">
                <a:latin typeface="+mn-lt"/>
              </a:rPr>
              <a:t>пазлы</a:t>
            </a:r>
            <a:r>
              <a:rPr lang="ru-RU" dirty="0">
                <a:latin typeface="+mn-lt"/>
              </a:rPr>
              <a:t> для сборки дорожных знаков и т. д.);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Мультимедийные материалы</a:t>
            </a:r>
            <a:r>
              <a:rPr lang="ru-RU" dirty="0" smtClean="0">
                <a:latin typeface="+mn-lt"/>
              </a:rPr>
              <a:t>.</a:t>
            </a:r>
          </a:p>
          <a:p>
            <a:endParaRPr lang="ru-RU" dirty="0">
              <a:latin typeface="+mn-lt"/>
            </a:endParaRPr>
          </a:p>
          <a:p>
            <a:r>
              <a:rPr lang="ru-RU" dirty="0" smtClean="0">
                <a:latin typeface="+mn-lt"/>
              </a:rPr>
              <a:t>Где можно найти: сайт </a:t>
            </a:r>
            <a:r>
              <a:rPr lang="ru-RU" sz="2400" dirty="0" err="1" smtClean="0">
                <a:latin typeface="+mn-lt"/>
              </a:rPr>
              <a:t>юидроссии.рф</a:t>
            </a:r>
            <a:r>
              <a:rPr lang="ru-RU" dirty="0">
                <a:latin typeface="+mn-lt"/>
              </a:rPr>
              <a:t>, а разделе «Для педагогического работника» и далее «Методические материалы». 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59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Сценарии занятий с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Представлено шесть тематических модуля: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модуль</a:t>
            </a:r>
            <a:r>
              <a:rPr lang="ru-RU" dirty="0">
                <a:latin typeface="+mn-lt"/>
              </a:rPr>
              <a:t> 1 «История ПДД, ЮИД, Госавтоинспекции</a:t>
            </a:r>
            <a:r>
              <a:rPr lang="ru-RU" dirty="0" smtClean="0">
                <a:latin typeface="+mn-lt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модуль</a:t>
            </a:r>
            <a:r>
              <a:rPr lang="ru-RU" dirty="0">
                <a:latin typeface="+mn-lt"/>
              </a:rPr>
              <a:t> 2 «Профессиональная ориентация»;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модуль</a:t>
            </a:r>
            <a:r>
              <a:rPr lang="ru-RU" dirty="0">
                <a:latin typeface="+mn-lt"/>
              </a:rPr>
              <a:t> 3 «Участник дорожного движения (пешеход, пассажир, водитель)»;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модуль</a:t>
            </a:r>
            <a:r>
              <a:rPr lang="ru-RU" dirty="0">
                <a:latin typeface="+mn-lt"/>
              </a:rPr>
              <a:t> 4 «Оказание первой помощи»;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модуль</a:t>
            </a:r>
            <a:r>
              <a:rPr lang="ru-RU" dirty="0">
                <a:latin typeface="+mn-lt"/>
              </a:rPr>
              <a:t> 5 «Безопасный маршрут»;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модуль</a:t>
            </a:r>
            <a:r>
              <a:rPr lang="ru-RU" dirty="0">
                <a:latin typeface="+mn-lt"/>
              </a:rPr>
              <a:t> 6 «Советы юному пропагандисту».</a:t>
            </a:r>
          </a:p>
          <a:p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«Итоговые мероприятия курса»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6D-C246-49CE-9A95-16B522FAF73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979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4092</TotalTime>
  <Words>1059</Words>
  <Application>Microsoft Office PowerPoint</Application>
  <PresentationFormat>Широкоэкранный</PresentationFormat>
  <Paragraphs>126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Стратегия безопасности дорожного движения</vt:lpstr>
      <vt:lpstr>Концепция</vt:lpstr>
      <vt:lpstr>Концепция и решение проблем отрядов ЮИД</vt:lpstr>
      <vt:lpstr>Основные направления работы, утвержденные в Концепции</vt:lpstr>
      <vt:lpstr>Способы мотивирования учащихся на вступление в отряды ЮИД</vt:lpstr>
      <vt:lpstr> Мероприятия по улучшению материально-технического обеспечения отрядов ЮИД </vt:lpstr>
      <vt:lpstr>Методические рекомендации к проведению занятий в отрядах ЮИД, разработанные в 2019 году</vt:lpstr>
      <vt:lpstr>Сценарии занятий с детьми</vt:lpstr>
      <vt:lpstr>Структура сценариев</vt:lpstr>
      <vt:lpstr>Рекомендации по применению сценариев</vt:lpstr>
      <vt:lpstr>Психологические особенности учащихся разных возрастов и эффективные методики обучения БДД</vt:lpstr>
      <vt:lpstr>Сценарии мероприятия «Неделя Безопасности»</vt:lpstr>
      <vt:lpstr>Темы занятий</vt:lpstr>
      <vt:lpstr> 1 класс «Безопасный путь в школу с родителями и без» (младшие классы) </vt:lpstr>
      <vt:lpstr> 5 класс «Средства передвижения пешеходов. Скейты, ролики, самокаты» (средние классы) </vt:lpstr>
      <vt:lpstr> 9 класс. «Мопеды» (старшие классы)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Valentina Kulbitskay</dc:creator>
  <cp:lastModifiedBy>Admin</cp:lastModifiedBy>
  <cp:revision>805</cp:revision>
  <dcterms:created xsi:type="dcterms:W3CDTF">2020-05-25T13:58:07Z</dcterms:created>
  <dcterms:modified xsi:type="dcterms:W3CDTF">2020-08-19T09:56:26Z</dcterms:modified>
</cp:coreProperties>
</file>