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5"/>
  </p:notesMasterIdLst>
  <p:sldIdLst>
    <p:sldId id="256" r:id="rId4"/>
    <p:sldId id="257" r:id="rId5"/>
    <p:sldId id="275" r:id="rId6"/>
    <p:sldId id="258" r:id="rId7"/>
    <p:sldId id="259" r:id="rId8"/>
    <p:sldId id="260" r:id="rId9"/>
    <p:sldId id="261" r:id="rId10"/>
    <p:sldId id="262" r:id="rId11"/>
    <p:sldId id="276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886EB-25F6-4E30-A538-4859A9BBAFF9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68E50-3455-4112-9520-FFC0A195E6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46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3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540923B-4EC6-4479-952D-D1191276A1B3}" type="slidenum">
              <a:rPr lang="ru-RU" sz="1200" b="0" strike="noStrike" spc="-1">
                <a:latin typeface="Times New Roman"/>
              </a:rPr>
              <a:t>3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27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/>
          <p:nvPr/>
        </p:nvPicPr>
        <p:blipFill>
          <a:blip r:embed="rId14"/>
          <a:stretch/>
        </p:blipFill>
        <p:spPr>
          <a:xfrm>
            <a:off x="1800" y="0"/>
            <a:ext cx="12187800" cy="6857280"/>
          </a:xfrm>
          <a:prstGeom prst="rect">
            <a:avLst/>
          </a:prstGeom>
          <a:ln>
            <a:noFill/>
          </a:ln>
        </p:spPr>
      </p:pic>
      <p:pic>
        <p:nvPicPr>
          <p:cNvPr id="5" name="Рисунок 7"/>
          <p:cNvPicPr/>
          <p:nvPr/>
        </p:nvPicPr>
        <p:blipFill>
          <a:blip r:embed="rId15"/>
          <a:stretch/>
        </p:blipFill>
        <p:spPr>
          <a:xfrm>
            <a:off x="0" y="15120"/>
            <a:ext cx="12219480" cy="687528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Рисунок 6"/>
          <p:cNvPicPr/>
          <p:nvPr/>
        </p:nvPicPr>
        <p:blipFill>
          <a:blip r:embed="rId14"/>
          <a:stretch/>
        </p:blipFill>
        <p:spPr>
          <a:xfrm>
            <a:off x="1800" y="0"/>
            <a:ext cx="12187800" cy="685728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Рисунок 6"/>
          <p:cNvPicPr/>
          <p:nvPr/>
        </p:nvPicPr>
        <p:blipFill>
          <a:blip r:embed="rId14"/>
          <a:stretch/>
        </p:blipFill>
        <p:spPr>
          <a:xfrm>
            <a:off x="1800" y="0"/>
            <a:ext cx="12187800" cy="6857280"/>
          </a:xfrm>
          <a:prstGeom prst="rect">
            <a:avLst/>
          </a:prstGeom>
          <a:ln>
            <a:noFill/>
          </a:ln>
        </p:spPr>
      </p:pic>
      <p:pic>
        <p:nvPicPr>
          <p:cNvPr id="80" name="Рисунок 6"/>
          <p:cNvPicPr/>
          <p:nvPr/>
        </p:nvPicPr>
        <p:blipFill>
          <a:blip r:embed="rId15"/>
          <a:stretch/>
        </p:blipFill>
        <p:spPr>
          <a:xfrm>
            <a:off x="3600" y="0"/>
            <a:ext cx="12187800" cy="6857280"/>
          </a:xfrm>
          <a:prstGeom prst="rect">
            <a:avLst/>
          </a:prstGeom>
          <a:ln>
            <a:noFill/>
          </a:ln>
        </p:spPr>
      </p:pic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059480" y="2730600"/>
            <a:ext cx="8968320" cy="231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Лекция</a:t>
            </a:r>
            <a:endParaRPr lang="ru-RU" sz="40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ru-RU" sz="28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для педагогических работников, руководителей отрядов ЮИД и сотрудников </a:t>
            </a:r>
            <a:r>
              <a:rPr lang="ru-RU" sz="2800" b="0" strike="noStrike" spc="-1" dirty="0" smtClean="0">
                <a:solidFill>
                  <a:srgbClr val="0055A3"/>
                </a:solidFill>
                <a:latin typeface="Tahoma"/>
                <a:ea typeface="Tahoma"/>
              </a:rPr>
              <a:t>Госавтоинспекции </a:t>
            </a:r>
            <a:r>
              <a:rPr lang="ru-RU" sz="28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по организации деятельности отрядов ЮИД</a:t>
            </a: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600200" y="314325"/>
            <a:ext cx="9201150" cy="5993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32500" lnSpcReduction="20000"/>
          </a:bodyPr>
          <a:lstStyle/>
          <a:p>
            <a:pPr>
              <a:lnSpc>
                <a:spcPct val="90000"/>
              </a:lnSpc>
            </a:pPr>
            <a:endParaRPr lang="ru-RU" sz="3500" spc="-1" dirty="0">
              <a:solidFill>
                <a:srgbClr val="0055A3"/>
              </a:solidFill>
              <a:latin typeface="Tahoma"/>
              <a:ea typeface="Tahoma"/>
            </a:endParaRPr>
          </a:p>
          <a:p>
            <a:pPr>
              <a:lnSpc>
                <a:spcPct val="90000"/>
              </a:lnSpc>
            </a:pPr>
            <a:r>
              <a:rPr lang="ru-RU" sz="10500" spc="-1" dirty="0" smtClean="0">
                <a:solidFill>
                  <a:srgbClr val="0055A3"/>
                </a:solidFill>
                <a:latin typeface="Tahoma"/>
                <a:ea typeface="Tahoma"/>
              </a:rPr>
              <a:t>Клубная </a:t>
            </a:r>
            <a:r>
              <a:rPr lang="ru-RU" sz="10500" spc="-1" dirty="0">
                <a:solidFill>
                  <a:srgbClr val="0055A3"/>
                </a:solidFill>
                <a:latin typeface="Tahoma"/>
                <a:ea typeface="Tahoma"/>
              </a:rPr>
              <a:t>(комплексная) модель отряда ЮИД </a:t>
            </a:r>
          </a:p>
          <a:p>
            <a:pPr>
              <a:lnSpc>
                <a:spcPct val="90000"/>
              </a:lnSpc>
            </a:pPr>
            <a:endParaRPr lang="ru-RU" sz="4000" b="0" strike="noStrike" spc="-1" dirty="0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Основа для создания: </a:t>
            </a:r>
            <a:r>
              <a:rPr lang="ru-RU" dirty="0" smtClean="0"/>
              <a:t>разные возрастные группы детей </a:t>
            </a:r>
            <a:r>
              <a:rPr lang="ru-RU" dirty="0"/>
              <a:t>и </a:t>
            </a:r>
            <a:r>
              <a:rPr lang="ru-RU" dirty="0" smtClean="0"/>
              <a:t>часто </a:t>
            </a:r>
            <a:r>
              <a:rPr lang="ru-RU" dirty="0"/>
              <a:t>на основе организации дополнительного образования.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Руководитель отряда: </a:t>
            </a:r>
            <a:r>
              <a:rPr lang="ru-RU" dirty="0"/>
              <a:t>педагогический работник организации дополнительного образования.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Плюсы: </a:t>
            </a:r>
            <a:r>
              <a:rPr lang="ru-RU" dirty="0"/>
              <a:t>«равноправное» членство в отряде ЮИД педагогов, обучающихся и их родителей, создание единого информационно-просветительского </a:t>
            </a:r>
            <a:r>
              <a:rPr lang="ru-RU" dirty="0" smtClean="0"/>
              <a:t>пространства.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 smtClean="0">
                <a:solidFill>
                  <a:srgbClr val="0055A3"/>
                </a:solidFill>
                <a:latin typeface="Tahoma"/>
                <a:ea typeface="Tahoma"/>
              </a:rPr>
              <a:t>Минусы</a:t>
            </a: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: </a:t>
            </a:r>
            <a:r>
              <a:rPr lang="ru-RU" dirty="0"/>
              <a:t>сложности в организации деятельности отряда в связи с разным временем занятости его </a:t>
            </a:r>
            <a:r>
              <a:rPr lang="ru-RU" dirty="0" smtClean="0"/>
              <a:t>участников и </a:t>
            </a:r>
            <a:r>
              <a:rPr lang="ru-RU" dirty="0"/>
              <a:t>в оформлении локальных актов, регулирующих деятельность клубной модели отряда </a:t>
            </a:r>
            <a:r>
              <a:rPr lang="ru-RU" dirty="0" smtClean="0"/>
              <a:t>ЮИД.</a:t>
            </a:r>
            <a:endParaRPr lang="ru-RU" sz="2000" b="0" strike="noStrike" spc="-1" dirty="0">
              <a:latin typeface="Arial"/>
            </a:endParaRPr>
          </a:p>
          <a:p>
            <a:pPr marL="7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8F8250B-50E3-4316-9B27-E4946AFE801F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10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55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Алгоритмы действия по созданию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Если инициатор – руководитель образовательной организации или педагогический работник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1" strike="noStrike" spc="-1">
                <a:solidFill>
                  <a:srgbClr val="0055A3"/>
                </a:solidFill>
                <a:latin typeface="Calibri"/>
              </a:rPr>
              <a:t>Схема создания отряда ЮИД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Руководитель образовательной организации                 Педагогический совет                Кандидат в руководители отряда ЮИД                 Орган школьного самоуправления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              Отряд ЮИД                  Руководитель образовательной организации                 Орган школьного самоуправления        </a:t>
            </a:r>
            <a:r>
              <a:rPr lang="ru-RU" sz="2000" b="0" strike="noStrike" spc="-1">
                <a:solidFill>
                  <a:srgbClr val="000000"/>
                </a:solidFill>
                <a:latin typeface="Calibri Light"/>
              </a:rPr>
              <a:t>                                                                                         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C94D33C9-161C-4177-A2F3-B332D92EE047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11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144" name="CustomShape 4"/>
          <p:cNvSpPr/>
          <p:nvPr/>
        </p:nvSpPr>
        <p:spPr>
          <a:xfrm>
            <a:off x="5983560" y="3689370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5"/>
          <p:cNvSpPr/>
          <p:nvPr/>
        </p:nvSpPr>
        <p:spPr>
          <a:xfrm>
            <a:off x="9362880" y="3676140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          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46" name="CustomShape 6"/>
          <p:cNvSpPr/>
          <p:nvPr/>
        </p:nvSpPr>
        <p:spPr>
          <a:xfrm>
            <a:off x="5320800" y="4159980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7"/>
          <p:cNvSpPr/>
          <p:nvPr/>
        </p:nvSpPr>
        <p:spPr>
          <a:xfrm>
            <a:off x="937440" y="4692195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8"/>
          <p:cNvSpPr/>
          <p:nvPr/>
        </p:nvSpPr>
        <p:spPr>
          <a:xfrm>
            <a:off x="3196440" y="4692195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9"/>
          <p:cNvSpPr/>
          <p:nvPr/>
        </p:nvSpPr>
        <p:spPr>
          <a:xfrm>
            <a:off x="9069405" y="4682760"/>
            <a:ext cx="662760" cy="483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55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Алгоритмы действия по созданию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Если инициатор – педагогический работник образовательной организации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1" strike="noStrike" spc="-1">
                <a:solidFill>
                  <a:srgbClr val="0055A3"/>
                </a:solidFill>
                <a:latin typeface="Calibri"/>
              </a:rPr>
              <a:t>Схема создания отряда ЮИД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Педагогический работник (инициатива)                 Заинтересованные дети                           Орган школьного самоуправления                 Руководитель образовательной организации                 Педагогический совет                Отряд ЮИД                Руководитель образовательной организации                Орган школьного самоуправления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2D0B811-9633-40A6-94FB-EEE88A46EC0F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12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5400075" y="3791340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5"/>
          <p:cNvSpPr/>
          <p:nvPr/>
        </p:nvSpPr>
        <p:spPr>
          <a:xfrm>
            <a:off x="8995125" y="3737385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6"/>
          <p:cNvSpPr/>
          <p:nvPr/>
        </p:nvSpPr>
        <p:spPr>
          <a:xfrm>
            <a:off x="4899525" y="4168920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7"/>
          <p:cNvSpPr/>
          <p:nvPr/>
        </p:nvSpPr>
        <p:spPr>
          <a:xfrm>
            <a:off x="5790210" y="4601160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8"/>
          <p:cNvSpPr/>
          <p:nvPr/>
        </p:nvSpPr>
        <p:spPr>
          <a:xfrm>
            <a:off x="2514240" y="4633560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9"/>
          <p:cNvSpPr/>
          <p:nvPr/>
        </p:nvSpPr>
        <p:spPr>
          <a:xfrm>
            <a:off x="7992690" y="4633560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0"/>
          <p:cNvSpPr/>
          <p:nvPr/>
        </p:nvSpPr>
        <p:spPr>
          <a:xfrm>
            <a:off x="4399860" y="5094645"/>
            <a:ext cx="661680" cy="4190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55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Алгоритмы действия по созданию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Если инициатива создания отрядов ЮИД исходит от обучающихся</a:t>
            </a: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1" strike="noStrike" spc="-1">
                <a:solidFill>
                  <a:srgbClr val="0055A3"/>
                </a:solidFill>
                <a:latin typeface="Calibri"/>
              </a:rPr>
              <a:t>Схема создания отряда ЮИД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Обучающиеся (инициатива)                 Орган школьного самоуправления                           Педагогический работник                 Руководитель образовательной организации                 Педагогический совет                Руководитель образовательной организации                Орган школьного самоуправления                Педагогический работник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8E6CB2C-B501-4E38-8C75-0138DEB0D989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13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163" name="CustomShape 4"/>
          <p:cNvSpPr/>
          <p:nvPr/>
        </p:nvSpPr>
        <p:spPr>
          <a:xfrm>
            <a:off x="4151700" y="3759855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5"/>
          <p:cNvSpPr/>
          <p:nvPr/>
        </p:nvSpPr>
        <p:spPr>
          <a:xfrm>
            <a:off x="8891445" y="3693600"/>
            <a:ext cx="53568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6"/>
          <p:cNvSpPr/>
          <p:nvPr/>
        </p:nvSpPr>
        <p:spPr>
          <a:xfrm>
            <a:off x="3908505" y="4181040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7"/>
          <p:cNvSpPr/>
          <p:nvPr/>
        </p:nvSpPr>
        <p:spPr>
          <a:xfrm>
            <a:off x="9740880" y="4161615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8"/>
          <p:cNvSpPr/>
          <p:nvPr/>
        </p:nvSpPr>
        <p:spPr>
          <a:xfrm>
            <a:off x="3465885" y="4629960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9"/>
          <p:cNvSpPr/>
          <p:nvPr/>
        </p:nvSpPr>
        <p:spPr>
          <a:xfrm>
            <a:off x="9216570" y="4629960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10"/>
          <p:cNvSpPr/>
          <p:nvPr/>
        </p:nvSpPr>
        <p:spPr>
          <a:xfrm>
            <a:off x="4843440" y="5126970"/>
            <a:ext cx="593640" cy="401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Локальные документы образовательной организации по организации ЮИД</a:t>
            </a:r>
            <a:endParaRPr lang="ru-RU" sz="2800" b="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55195657-964F-4D18-B469-E2BD2BFB7280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14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800" strike="noStrike" spc="-1" dirty="0">
                <a:solidFill>
                  <a:srgbClr val="0055A3"/>
                </a:solidFill>
                <a:latin typeface="Calibri"/>
              </a:rPr>
              <a:t>Приказ о создании отряда ЮИД </a:t>
            </a:r>
            <a:endParaRPr lang="ru-RU" sz="2800" strike="noStrike" spc="-1" dirty="0">
              <a:latin typeface="Arial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утверждение Положения о создании и организации деятельности отряда ЮИД в образовательной организации;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состав участников отряда ЮИД;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назначение руководителя отряда ЮИД;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план мероприятий («Дорожная карта») по созданию отряда ЮИД и вовлечению обучающихся в деятельность отряда ЮИД;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план работы отряда ЮИД на учебный год.</a:t>
            </a:r>
          </a:p>
          <a:p>
            <a:r>
              <a:rPr lang="ru-RU" dirty="0"/>
              <a:t> </a:t>
            </a:r>
            <a:endParaRPr lang="ru-RU" b="1" dirty="0"/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1499760" y="239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sz="3200" dirty="0"/>
              <a:t/>
            </a:r>
            <a:br>
              <a:rPr sz="3200" dirty="0"/>
            </a:br>
            <a:r>
              <a:rPr lang="ru-RU" sz="32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Положение о создании и организации деятельности отряда ЮИД</a:t>
            </a:r>
            <a:r>
              <a:rPr sz="3200" dirty="0"/>
              <a:t/>
            </a:r>
            <a:br>
              <a:rPr sz="3200" dirty="0"/>
            </a:br>
            <a:endParaRPr lang="ru-RU" sz="3200" b="0" strike="noStrike" spc="-1" dirty="0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838080" y="1472040"/>
            <a:ext cx="9528840" cy="470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266700">
              <a:lnSpc>
                <a:spcPct val="90000"/>
              </a:lnSpc>
              <a:spcBef>
                <a:spcPts val="600"/>
              </a:spcBef>
            </a:pPr>
            <a:r>
              <a:rPr lang="ru-RU" sz="2800" strike="noStrike" spc="-1" dirty="0" smtClean="0">
                <a:solidFill>
                  <a:srgbClr val="0055A3"/>
                </a:solidFill>
                <a:latin typeface="Calibri"/>
              </a:rPr>
              <a:t>Примерная структура Положения:</a:t>
            </a:r>
            <a:endParaRPr lang="ru-RU" sz="2800" strike="noStrike" spc="-1" dirty="0" smtClean="0">
              <a:latin typeface="Arial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Общие положения, включающие нормативные основания создания отряда ЮИД, принципы организации его деятельности;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Цели, задачи и результаты деятельности отрядов ЮИД;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Основные направления деятельности и мероприятия отрядов ЮИД;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Структура и организационная основа отряда ЮИД;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Результаты деятельности отрядов ЮИД;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Права и обязанности юных инспекторов движения;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/>
              <a:t>Ресурсное обеспечение отрядов ЮИД.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75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668E4DB5-93E0-4CAC-A8C8-8CAF876D7482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15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55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Положение: задачи деятельности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Общие социальные (взаимодействие с органами государственной власти, органами местного самоуправления, руководством образовательной организации и т.д. по вопросам пропаганды безопасности дорожного движения)</a:t>
            </a:r>
            <a:endParaRPr lang="ru-RU" sz="20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Общие педагогические (организация активного социально-полезного досуга детей и подростков во внеурочное время, содействие развитию системы непрерывного образования и ранней профориентации </a:t>
            </a:r>
            <a:endParaRPr lang="ru-RU" sz="20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Методические (поддержка разработок и исследований современных форм организации учебного процесса и внеурочной деятельности по пропаганде безопасного поведения на дорогах)</a:t>
            </a:r>
            <a:endParaRPr lang="ru-RU" sz="20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Задачи, направленные на развитие личностных компетенций участников отряда ЮИД (стимулирование личностного роста и саморазвития, развитие творческого потенциала и инициативы у обучающихся)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652BAEF-B866-431C-8E74-35246AAAC0B5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16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Положение: направления деятельности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838080" y="1581840"/>
            <a:ext cx="9528840" cy="459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Просветительское (обучение ПДД и БДД)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Информационное (выпуск печатной продукции, оформление уголков безопасности, разработка Паспорта дорожной безопасности и т.д.)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Пропагандистское (продвижение информации о деятельности отрядов ЮИД в СМИ и соцсетях, участие в акциях по БДД и т.д.)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Шефское (оказание помощи по обучению детей младшего возраста основам БДД)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Культурно-досуговое (проведение развлекательных, обучающих мероприятий, викторин, конкурсов, экскурсий, соревнований и т.д.)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Патрульно-рейдовое (патрулирование совместно с ГИБДД безопасности дорожного движения в микрорайоне)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Профилактическое 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Мотивационное</a:t>
            </a:r>
            <a:endParaRPr lang="ru-RU" sz="1800" b="0" strike="noStrike" spc="-1">
              <a:latin typeface="Arial"/>
            </a:endParaRPr>
          </a:p>
          <a:p>
            <a:pPr marL="285840" indent="-285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Профориентационное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82A83CB-0E04-4289-8607-F251EA1AF544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17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Примерные требования к педагогам, организующим деятельность ЮИД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500" spc="-1" dirty="0">
                <a:solidFill>
                  <a:srgbClr val="0055A3"/>
                </a:solidFill>
                <a:latin typeface="Tahoma"/>
                <a:ea typeface="Tahoma"/>
              </a:rPr>
              <a:t>Педагог 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– ключевая фигура, обеспечивающая успех работы отрядов ЮИД в образовательных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организациях.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Необходимые 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качества: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мотивация, знания 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по теме безопасности дорожного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движения.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Повышение квалификации педагога по теме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БДД.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Проведение конкурсных мероприятий для педагогов (ежегодный Всероссийский конкурс «Лучший педагог по обучению основам безопасного поведения на дорогах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»).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Работа 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с педагогами в рамках образовательных организаций (информирование о работе по профилактике ДДТТ, анкетирование педагогов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Calibri"/>
              </a:rPr>
              <a:t>).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2544EC25-C212-4B93-9D83-B030222C2233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18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Требования к материально-технической базе отряда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Для информационно-пропагандистской работы: техническое оснащение – компьютер, проектор, видеокамеры, фотоаппарат, звуковое оборудование и т.д.</a:t>
            </a:r>
            <a:endParaRPr lang="ru-RU" sz="20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Для выступлений и презентации отрядов ЮИД: форменное обмундирование участника </a:t>
            </a:r>
            <a:r>
              <a:rPr lang="ru-RU" sz="2000" spc="-1" dirty="0">
                <a:solidFill>
                  <a:srgbClr val="000000"/>
                </a:solidFill>
                <a:latin typeface="Calibri"/>
              </a:rPr>
              <a:t>ЮИД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 и атрибутика</a:t>
            </a:r>
            <a:endParaRPr lang="ru-RU" sz="20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Для проведения занятий по БДД: макеты со схематичным изображением улично-дорожной сети, демонстрационное оборудование</a:t>
            </a:r>
            <a:endParaRPr lang="ru-RU" sz="20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Для занятий по оказанию первой помощи: учебные тренажеры-манекены</a:t>
            </a:r>
            <a:endParaRPr lang="ru-RU" sz="20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Для занятий в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</a:rPr>
              <a:t>автогородке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, на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</a:rPr>
              <a:t>автоплощадках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: макеты светофоров, макеты дорожных знаков, учебные перекрестки, площадки, жезлы, свистки,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</a:rPr>
              <a:t>световозвращающие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</a:rPr>
              <a:t> элементы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AFF8D6AF-0FC8-41B4-9D93-D0B69C2D244A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19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Задачи лекции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838080" y="1704975"/>
            <a:ext cx="9528840" cy="44711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36195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400" spc="-1" dirty="0" smtClean="0">
                <a:solidFill>
                  <a:srgbClr val="000000"/>
                </a:solidFill>
                <a:latin typeface="Calibri"/>
              </a:rPr>
              <a:t>Получить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 представления:</a:t>
            </a:r>
          </a:p>
          <a:p>
            <a:pPr marL="343620" indent="-3429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ru-RU" sz="2400" spc="-1" dirty="0" smtClean="0">
                <a:solidFill>
                  <a:srgbClr val="000000"/>
                </a:solidFill>
                <a:latin typeface="Calibri"/>
              </a:rPr>
              <a:t>об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алгоритме организации деятельности отрядов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ЮИД;</a:t>
            </a:r>
            <a:endParaRPr lang="ru-RU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о типовых документах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по организации деятельности отрядов ЮИД в общеобразовательных организациях и организациях дополнительного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образования;</a:t>
            </a:r>
            <a:endParaRPr lang="ru-RU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spc="-1" dirty="0">
                <a:solidFill>
                  <a:srgbClr val="000000"/>
                </a:solidFill>
                <a:latin typeface="Calibri"/>
              </a:rPr>
              <a:t>о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 примерном плане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деятельности отрядов ЮИД на учебный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год;</a:t>
            </a:r>
            <a:endParaRPr lang="ru-RU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spc="-1" dirty="0" smtClean="0">
                <a:solidFill>
                  <a:srgbClr val="000000"/>
                </a:solidFill>
                <a:latin typeface="Calibri"/>
              </a:rPr>
              <a:t>о примерных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 требованиях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к педагогам, осуществляющих координацию деятельности отрядов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</a:rPr>
              <a:t>ЮИД.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920F7E3-A888-4AC8-A956-24C7EDEF212D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2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Примерный учебный план занятий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838080" y="1600200"/>
            <a:ext cx="9528840" cy="457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6500" lnSpcReduction="10000"/>
          </a:bodyPr>
          <a:lstStyle/>
          <a:p>
            <a:pPr indent="361950">
              <a:lnSpc>
                <a:spcPct val="90000"/>
              </a:lnSpc>
              <a:spcBef>
                <a:spcPts val="1001"/>
              </a:spcBef>
            </a:pPr>
            <a:r>
              <a:rPr lang="ru-RU" sz="2600" spc="-1" dirty="0">
                <a:solidFill>
                  <a:srgbClr val="000000"/>
                </a:solidFill>
                <a:latin typeface="Calibri"/>
              </a:rPr>
              <a:t>Примеры тематических модулей, осваиваемых в течение года: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правила поведения в маршрутных транспортных средствах (транспортных средствах общего пользования); 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дети-пассажиры;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дети-велосипедисты;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дети-пешеходы; 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инструктажи перед началом каникул.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600" spc="-1" dirty="0">
              <a:solidFill>
                <a:srgbClr val="000000"/>
              </a:solidFill>
              <a:latin typeface="Calibri"/>
            </a:endParaRPr>
          </a:p>
          <a:p>
            <a:pPr indent="361950">
              <a:lnSpc>
                <a:spcPct val="90000"/>
              </a:lnSpc>
              <a:spcBef>
                <a:spcPts val="1001"/>
              </a:spcBef>
            </a:pPr>
            <a:r>
              <a:rPr lang="ru-RU" sz="2600" spc="-1" dirty="0">
                <a:solidFill>
                  <a:srgbClr val="000000"/>
                </a:solidFill>
                <a:latin typeface="Calibri"/>
              </a:rPr>
              <a:t>Практическое освоение навыков безопасного поведения в дорожном движении: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подготовка к </a:t>
            </a:r>
            <a:r>
              <a:rPr lang="ru-RU" sz="2100" spc="-1" dirty="0" err="1">
                <a:solidFill>
                  <a:srgbClr val="000000"/>
                </a:solidFill>
                <a:latin typeface="Calibri"/>
              </a:rPr>
              <a:t>внутришкольному</a:t>
            </a:r>
            <a:r>
              <a:rPr lang="ru-RU" sz="2100" spc="-1" dirty="0">
                <a:solidFill>
                  <a:srgbClr val="000000"/>
                </a:solidFill>
                <a:latin typeface="Calibri"/>
              </a:rPr>
              <a:t> этапу конкурса юных инспекторов движения «Безопасное колесо»;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проведение профильных смен по безопасности дорожного движения (если в образовательной организации в течение каникул действуют лагерные смены).    </a:t>
            </a:r>
          </a:p>
          <a:p>
            <a:pPr marL="542925" indent="-276225">
              <a:buFont typeface="Arial" panose="020B0604020202020204" pitchFamily="34" charset="0"/>
              <a:buChar char="•"/>
            </a:pPr>
            <a:r>
              <a:rPr lang="ru-RU" sz="2100" spc="-1" dirty="0">
                <a:solidFill>
                  <a:srgbClr val="000000"/>
                </a:solidFill>
                <a:latin typeface="Calibri"/>
              </a:rPr>
              <a:t>Примерный учебный план организации работы с обучающимися в рамках отрядов ЮИД приложен к раздаточным материалам.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90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B62DC81-A1E8-444D-B60E-9B2A895F2756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20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10528920" y="49176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99587E5-D0C4-46FF-A890-6C6202F2523D}" type="slidenum">
              <a:rPr lang="ru-RU" sz="1400" b="0" strike="noStrike" spc="-1">
                <a:solidFill>
                  <a:srgbClr val="8B8B8B"/>
                </a:solidFill>
                <a:latin typeface="Calibri"/>
              </a:rPr>
              <a:t>21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947880" y="2588760"/>
            <a:ext cx="8869320" cy="56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b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109">
                <a:solidFill>
                  <a:srgbClr val="0055A3"/>
                </a:solidFill>
                <a:latin typeface="Tahoma"/>
                <a:ea typeface="Tahoma"/>
              </a:rPr>
              <a:t>Спасибо за внимание!</a:t>
            </a:r>
            <a:endParaRPr lang="ru-RU" sz="3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1398600" y="185040"/>
            <a:ext cx="8968680" cy="6832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О Движении Юных инспекторов движения</a:t>
            </a:r>
            <a:endParaRPr lang="ru-RU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4204080" y="1584000"/>
            <a:ext cx="6163920" cy="51406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400" spc="-1" dirty="0">
                <a:solidFill>
                  <a:srgbClr val="0055A3"/>
                </a:solidFill>
                <a:latin typeface="Tahoma"/>
                <a:ea typeface="Tahoma"/>
              </a:rPr>
              <a:t>Движение юных инспекторов (ЮИД) </a:t>
            </a:r>
          </a:p>
          <a:p>
            <a:pPr marL="285840" indent="-285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strike="noStrike" spc="-1" dirty="0">
                <a:solidFill>
                  <a:srgbClr val="000000"/>
                </a:solidFill>
                <a:latin typeface="Calibri"/>
              </a:rPr>
              <a:t>существует в России с </a:t>
            </a:r>
            <a:r>
              <a:rPr lang="ru-RU" sz="2000" strike="noStrike" spc="-1" dirty="0">
                <a:solidFill>
                  <a:srgbClr val="0055A3"/>
                </a:solidFill>
                <a:latin typeface="Calibri"/>
              </a:rPr>
              <a:t>1973 года </a:t>
            </a:r>
            <a:endParaRPr lang="ru-RU" sz="2000" strike="noStrike" spc="-1" dirty="0">
              <a:solidFill>
                <a:srgbClr val="000000"/>
              </a:solidFill>
              <a:latin typeface="Calibri Light"/>
            </a:endParaRPr>
          </a:p>
          <a:p>
            <a:pPr marL="285840" indent="-285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strike="noStrike" spc="-1" dirty="0">
                <a:solidFill>
                  <a:srgbClr val="000000"/>
                </a:solidFill>
                <a:latin typeface="Calibri"/>
              </a:rPr>
              <a:t>включает в себя примерно </a:t>
            </a:r>
            <a:r>
              <a:rPr lang="ru-RU" sz="2000" strike="noStrike" spc="-1" dirty="0">
                <a:solidFill>
                  <a:srgbClr val="0055A3"/>
                </a:solidFill>
                <a:latin typeface="Calibri"/>
              </a:rPr>
              <a:t>400 тысяч участников в возрасте от 10 до 14 лет.</a:t>
            </a:r>
            <a:endParaRPr lang="ru-RU" sz="2000" strike="noStrike" spc="-1" dirty="0">
              <a:solidFill>
                <a:srgbClr val="000000"/>
              </a:solidFill>
              <a:latin typeface="Calibri Light"/>
            </a:endParaRPr>
          </a:p>
          <a:p>
            <a:pPr marL="285840" indent="-285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strike="noStrike" spc="-1" dirty="0">
                <a:solidFill>
                  <a:srgbClr val="000000"/>
                </a:solidFill>
                <a:latin typeface="Calibri"/>
              </a:rPr>
              <a:t>деятельность направлена на изучение и популяризацию правил дорожного движения и профилактику детского дорожно-транспортного травматизма (ДДТТ).</a:t>
            </a:r>
            <a:endParaRPr lang="ru-RU" sz="2000" strike="noStrike" spc="-1" dirty="0">
              <a:solidFill>
                <a:srgbClr val="000000"/>
              </a:solidFill>
              <a:latin typeface="Calibri Light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000" strike="noStrike" spc="-1" dirty="0">
                <a:solidFill>
                  <a:srgbClr val="0055A3"/>
                </a:solidFill>
                <a:latin typeface="Calibri"/>
              </a:rPr>
              <a:t>В 2019</a:t>
            </a:r>
            <a:r>
              <a:rPr lang="ru-RU" sz="2000" strike="noStrike" spc="-1" dirty="0">
                <a:solidFill>
                  <a:srgbClr val="000000"/>
                </a:solidFill>
                <a:latin typeface="Calibri"/>
              </a:rPr>
              <a:t> была разработана </a:t>
            </a:r>
            <a:r>
              <a:rPr lang="ru-RU" sz="2000" strike="noStrike" spc="-1" dirty="0">
                <a:solidFill>
                  <a:srgbClr val="0055A3"/>
                </a:solidFill>
                <a:latin typeface="Calibri"/>
              </a:rPr>
              <a:t>Концепция </a:t>
            </a:r>
            <a:r>
              <a:rPr lang="ru-RU" sz="2000" strike="noStrike" spc="-1" dirty="0">
                <a:solidFill>
                  <a:srgbClr val="000000"/>
                </a:solidFill>
                <a:latin typeface="Calibri"/>
              </a:rPr>
              <a:t>информационно-пропагандистского проекта по организации работы по привитию детям навыков безопасного участия в дорожном движении и вовлечению их в деятельность отрядов юных инспекторов движения и методические рекомендации и материалы по обучению детей в отрядах ЮИД. </a:t>
            </a:r>
            <a:endParaRPr lang="ru-RU" sz="2000" strike="noStrike" spc="-1" dirty="0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5" name="TextShape 3"/>
          <p:cNvSpPr txBox="1"/>
          <p:nvPr/>
        </p:nvSpPr>
        <p:spPr>
          <a:xfrm>
            <a:off x="10502280" y="572400"/>
            <a:ext cx="672120" cy="341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545B3FBE-E1F1-4BFD-9863-8D06A358C039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3</a:t>
            </a:fld>
            <a:endParaRPr lang="ru-RU" sz="1400" b="0" strike="noStrike" spc="-1">
              <a:latin typeface="Times New Roman"/>
            </a:endParaRPr>
          </a:p>
        </p:txBody>
      </p:sp>
      <p:pic>
        <p:nvPicPr>
          <p:cNvPr id="226" name="Рисунок 4"/>
          <p:cNvPicPr/>
          <p:nvPr/>
        </p:nvPicPr>
        <p:blipFill>
          <a:blip r:embed="rId3"/>
          <a:stretch/>
        </p:blipFill>
        <p:spPr>
          <a:xfrm>
            <a:off x="326100" y="1691475"/>
            <a:ext cx="3483000" cy="3483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1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>
                <a:solidFill>
                  <a:srgbClr val="0055A3"/>
                </a:solidFill>
                <a:latin typeface="Tahoma"/>
                <a:ea typeface="Tahoma"/>
              </a:rPr>
              <a:t>Ключевые вопросы по организации отрядов ЮИД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838080" y="1825560"/>
            <a:ext cx="952884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Как инициировать создание отрядов ЮИД в общеобразовательной организации</a:t>
            </a:r>
            <a:endParaRPr lang="ru-RU" sz="24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Необходимые этапы создания отрядов</a:t>
            </a:r>
            <a:endParaRPr lang="ru-RU" sz="2400" b="0" strike="noStrike" spc="-1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Оформление типовых документов, регламентирующих деятельность отрядов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400" b="0" strike="noStrike" spc="-1"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CEF33F01-06DC-45A3-8BF3-94730BFFB6F3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4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Система подготовки по безопасности дорожного движения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838080" y="1581840"/>
            <a:ext cx="9528840" cy="459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361950">
              <a:lnSpc>
                <a:spcPct val="150000"/>
              </a:lnSpc>
              <a:spcBef>
                <a:spcPts val="1001"/>
              </a:spcBef>
            </a:pPr>
            <a:r>
              <a:rPr lang="ru-RU" sz="2800" b="0" strike="noStrike" spc="-1" dirty="0" smtClean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подготовки учеников по теме БДД необходимы:</a:t>
            </a:r>
            <a:endParaRPr lang="ru-RU" sz="28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Квалицированный состав педагогических работников, владеющих знаниями по безопасности дорожного движения и методиками обучения</a:t>
            </a:r>
            <a:endParaRPr lang="ru-RU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Учебно-методическая база (программы, учебные пособия, методики и т.д.)</a:t>
            </a:r>
            <a:endParaRPr lang="ru-RU" sz="2400" b="0" strike="noStrike" spc="-1" dirty="0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</a:rPr>
              <a:t>Материально-техническая инфраструктура (информационные технологии, макеты, модели и т.д.)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4F1BF88A-5C0E-49ED-A862-6751089D494B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5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r>
              <a:rPr lang="ru-RU" sz="4000" b="0" strike="noStrike" spc="-1" dirty="0">
                <a:solidFill>
                  <a:srgbClr val="0055A3"/>
                </a:solidFill>
                <a:latin typeface="Tahoma"/>
                <a:ea typeface="Tahoma"/>
              </a:rPr>
              <a:t>Варианты создания отрядов ЮИД в образовательной организации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838080" y="1562100"/>
            <a:ext cx="9528840" cy="46417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361950">
              <a:lnSpc>
                <a:spcPct val="90000"/>
              </a:lnSpc>
              <a:spcBef>
                <a:spcPts val="600"/>
              </a:spcBef>
            </a:pPr>
            <a:r>
              <a:rPr lang="ru-RU" sz="2700" spc="-1" dirty="0">
                <a:solidFill>
                  <a:srgbClr val="0055A3"/>
                </a:solidFill>
                <a:latin typeface="Tahoma"/>
                <a:ea typeface="Tahoma"/>
              </a:rPr>
              <a:t>Одноступенчатая модель отряда </a:t>
            </a:r>
            <a:r>
              <a:rPr lang="ru-RU" sz="2700" spc="-1" dirty="0" smtClean="0">
                <a:solidFill>
                  <a:srgbClr val="0055A3"/>
                </a:solidFill>
                <a:latin typeface="Tahoma"/>
                <a:ea typeface="Tahoma"/>
              </a:rPr>
              <a:t>ЮИД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 smtClean="0">
                <a:solidFill>
                  <a:srgbClr val="0055A3"/>
                </a:solidFill>
                <a:latin typeface="Tahoma"/>
                <a:ea typeface="Tahoma"/>
              </a:rPr>
              <a:t>Основа </a:t>
            </a: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для создания: </a:t>
            </a:r>
            <a:r>
              <a:rPr lang="ru-RU" sz="2200" dirty="0"/>
              <a:t>на базе начальных классов или на основе одного </a:t>
            </a:r>
            <a:r>
              <a:rPr lang="ru-RU" sz="2200" dirty="0" smtClean="0"/>
              <a:t>класса</a:t>
            </a:r>
            <a:r>
              <a:rPr lang="ru-RU" sz="2200" dirty="0"/>
              <a:t>.</a:t>
            </a:r>
            <a:r>
              <a:rPr lang="ru-RU" sz="2200" dirty="0" smtClean="0"/>
              <a:t>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Руководитель отряда: </a:t>
            </a:r>
            <a:r>
              <a:rPr lang="ru-RU" sz="2200" dirty="0"/>
              <a:t>педагогический работник (учитель начальных классов) или педагогический работник дополнительного образования.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Плюсы: </a:t>
            </a:r>
            <a:r>
              <a:rPr lang="ru-RU" sz="2200" dirty="0"/>
              <a:t>раннее обучение детей основам безопасного участия в дорожном движении.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Минусы: </a:t>
            </a:r>
            <a:r>
              <a:rPr lang="ru-RU" sz="2200" dirty="0"/>
              <a:t>отсутствие непрерывности в системе обучения </a:t>
            </a:r>
            <a:r>
              <a:rPr lang="ru-RU" sz="2200" dirty="0" smtClean="0"/>
              <a:t>детей.</a:t>
            </a:r>
            <a:endParaRPr lang="ru-RU" sz="2000" strike="noStrike" spc="-1" dirty="0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2A1DFC0-D29B-472D-971D-1BDEAEAAA553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6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504950" y="572400"/>
            <a:ext cx="8766720" cy="5121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8000"/>
          </a:bodyPr>
          <a:lstStyle/>
          <a:p>
            <a:pPr>
              <a:lnSpc>
                <a:spcPct val="70000"/>
              </a:lnSpc>
            </a:pPr>
            <a:r>
              <a:rPr lang="ru-RU" sz="3300" spc="-1" dirty="0">
                <a:solidFill>
                  <a:srgbClr val="0055A3"/>
                </a:solidFill>
                <a:latin typeface="Tahoma"/>
                <a:ea typeface="Tahoma"/>
              </a:rPr>
              <a:t>Многоступенчатая модель отряда ЮИД</a:t>
            </a:r>
          </a:p>
          <a:p>
            <a:pPr>
              <a:lnSpc>
                <a:spcPct val="90000"/>
              </a:lnSpc>
            </a:pPr>
            <a:endParaRPr lang="ru-RU" sz="40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838080" y="1562100"/>
            <a:ext cx="9528840" cy="46140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indent="361950">
              <a:spcBef>
                <a:spcPts val="600"/>
              </a:spcBef>
            </a:pPr>
            <a:r>
              <a:rPr lang="ru-RU" sz="2200" dirty="0" smtClean="0"/>
              <a:t>Наиболее </a:t>
            </a:r>
            <a:r>
              <a:rPr lang="ru-RU" sz="2200" dirty="0"/>
              <a:t>оптимальная модель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Основа для создания: </a:t>
            </a:r>
            <a:r>
              <a:rPr lang="ru-RU" sz="2200" dirty="0"/>
              <a:t>отряды ЮИД создаются на разных возрастных ступенях. </a:t>
            </a:r>
            <a:endParaRPr lang="ru-RU" sz="22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 smtClean="0">
                <a:solidFill>
                  <a:srgbClr val="0055A3"/>
                </a:solidFill>
                <a:latin typeface="Tahoma"/>
                <a:ea typeface="Tahoma"/>
              </a:rPr>
              <a:t>Руководитель </a:t>
            </a: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отряда: </a:t>
            </a:r>
            <a:r>
              <a:rPr lang="ru-RU" sz="2200" dirty="0"/>
              <a:t>педагогический работник (педагог) общеобразовательной организации.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Плюсы: </a:t>
            </a:r>
            <a:r>
              <a:rPr lang="ru-RU" sz="2200" dirty="0"/>
              <a:t>вовлечение обучающихся разного возраста в деятельность отрядов ЮИД, широкий охват тем для занятий и </a:t>
            </a:r>
            <a:r>
              <a:rPr lang="ru-RU" sz="2200" dirty="0" smtClean="0"/>
              <a:t>мероприятий.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200" spc="-1" dirty="0" smtClean="0">
                <a:solidFill>
                  <a:srgbClr val="0055A3"/>
                </a:solidFill>
                <a:latin typeface="Tahoma"/>
                <a:ea typeface="Tahoma"/>
              </a:rPr>
              <a:t>Минусы</a:t>
            </a:r>
            <a:r>
              <a:rPr lang="ru-RU" sz="2200" spc="-1" dirty="0">
                <a:solidFill>
                  <a:srgbClr val="0055A3"/>
                </a:solidFill>
                <a:latin typeface="Tahoma"/>
                <a:ea typeface="Tahoma"/>
              </a:rPr>
              <a:t>: </a:t>
            </a:r>
            <a:r>
              <a:rPr lang="ru-RU" sz="2200" dirty="0"/>
              <a:t>задействование большего количества педагогов, необходимость в регулярном обновлении обучающих программ.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669917DC-EBC4-482C-8106-89F624C56667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7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600200" y="230760"/>
            <a:ext cx="8766720" cy="68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8000" lnSpcReduction="20000"/>
          </a:bodyPr>
          <a:lstStyle/>
          <a:p>
            <a:pPr>
              <a:lnSpc>
                <a:spcPct val="90000"/>
              </a:lnSpc>
            </a:pPr>
            <a:endParaRPr lang="ru-RU" sz="3300" spc="-1" dirty="0" smtClean="0">
              <a:solidFill>
                <a:srgbClr val="0055A3"/>
              </a:solidFill>
              <a:latin typeface="Tahoma"/>
              <a:ea typeface="Tahoma"/>
            </a:endParaRPr>
          </a:p>
          <a:p>
            <a:pPr>
              <a:lnSpc>
                <a:spcPct val="90000"/>
              </a:lnSpc>
            </a:pPr>
            <a:r>
              <a:rPr lang="ru-RU" sz="4300" spc="-1" dirty="0" smtClean="0">
                <a:solidFill>
                  <a:srgbClr val="0055A3"/>
                </a:solidFill>
                <a:latin typeface="Tahoma"/>
                <a:ea typeface="Tahoma"/>
              </a:rPr>
              <a:t>Разновозрастная </a:t>
            </a:r>
            <a:r>
              <a:rPr lang="ru-RU" sz="4300" spc="-1" dirty="0">
                <a:solidFill>
                  <a:srgbClr val="0055A3"/>
                </a:solidFill>
                <a:latin typeface="Tahoma"/>
                <a:ea typeface="Tahoma"/>
              </a:rPr>
              <a:t>модель отряда ЮИД</a:t>
            </a:r>
          </a:p>
          <a:p>
            <a:pPr>
              <a:lnSpc>
                <a:spcPct val="90000"/>
              </a:lnSpc>
            </a:pPr>
            <a:endParaRPr lang="ru-RU" sz="43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838080" y="1685924"/>
            <a:ext cx="9528840" cy="4490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1950">
              <a:spcBef>
                <a:spcPts val="600"/>
              </a:spcBef>
            </a:pPr>
            <a:r>
              <a:rPr lang="ru-RU" sz="2000" dirty="0" smtClean="0"/>
              <a:t>Для </a:t>
            </a:r>
            <a:r>
              <a:rPr lang="ru-RU" sz="2000" dirty="0"/>
              <a:t>малокомплектных общеобразовательных организаций, находящихся преимущественно в сельской местности. </a:t>
            </a:r>
            <a:endParaRPr lang="ru-RU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 smtClean="0">
                <a:solidFill>
                  <a:srgbClr val="0055A3"/>
                </a:solidFill>
                <a:latin typeface="Tahoma"/>
                <a:ea typeface="Tahoma"/>
              </a:rPr>
              <a:t>Основа </a:t>
            </a: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для создания: </a:t>
            </a:r>
            <a:r>
              <a:rPr lang="ru-RU" sz="2000" dirty="0"/>
              <a:t>обучающиеся разных возрастных ступеней.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Руководитель отряда: </a:t>
            </a:r>
            <a:r>
              <a:rPr lang="ru-RU" sz="2000" dirty="0"/>
              <a:t>педагогический работник (педагог) общеобразовательной организации.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Плюсы: </a:t>
            </a:r>
            <a:r>
              <a:rPr lang="ru-RU" sz="2000" dirty="0" smtClean="0"/>
              <a:t>создание </a:t>
            </a:r>
            <a:r>
              <a:rPr lang="ru-RU" sz="2000" dirty="0"/>
              <a:t>отряда ЮИД, несмотря на небольшое число детей одной возрастной </a:t>
            </a:r>
            <a:r>
              <a:rPr lang="ru-RU" sz="2000" dirty="0" smtClean="0"/>
              <a:t>ступени.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 smtClean="0">
                <a:solidFill>
                  <a:srgbClr val="0055A3"/>
                </a:solidFill>
                <a:latin typeface="Tahoma"/>
                <a:ea typeface="Tahoma"/>
              </a:rPr>
              <a:t>Минусы</a:t>
            </a: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: </a:t>
            </a:r>
            <a:r>
              <a:rPr lang="ru-RU" sz="2000" dirty="0"/>
              <a:t>отсутствие единой программы обучения навыкам безопасного участия в дорожном движении на каждой возрастной ступени.</a:t>
            </a:r>
          </a:p>
        </p:txBody>
      </p:sp>
      <p:sp>
        <p:nvSpPr>
          <p:cNvPr id="137" name="CustomShape 3"/>
          <p:cNvSpPr/>
          <p:nvPr/>
        </p:nvSpPr>
        <p:spPr>
          <a:xfrm>
            <a:off x="10502280" y="572400"/>
            <a:ext cx="671760" cy="34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5F7B2708-ED2C-40ED-A0C8-E2C074F6BED5}" type="slidenum">
              <a:rPr lang="ru-RU" sz="1400" b="0" strike="noStrike" spc="-1">
                <a:solidFill>
                  <a:srgbClr val="5388CA"/>
                </a:solidFill>
                <a:latin typeface="Calibri"/>
              </a:rPr>
              <a:t>8</a:t>
            </a:fld>
            <a:endParaRPr lang="ru-RU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60" y="695325"/>
            <a:ext cx="9143280" cy="209550"/>
          </a:xfrm>
        </p:spPr>
        <p:txBody>
          <a:bodyPr/>
          <a:lstStyle/>
          <a:p>
            <a:r>
              <a:rPr lang="ru-RU" sz="2900" spc="-1" dirty="0" smtClean="0">
                <a:solidFill>
                  <a:srgbClr val="0055A3"/>
                </a:solidFill>
                <a:latin typeface="Tahoma"/>
                <a:ea typeface="Tahoma"/>
                <a:cs typeface="+mn-cs"/>
              </a:rPr>
              <a:t>Интегрированная </a:t>
            </a:r>
            <a:r>
              <a:rPr lang="ru-RU" sz="2900" spc="-1" dirty="0" smtClean="0">
                <a:solidFill>
                  <a:srgbClr val="0055A3"/>
                </a:solidFill>
                <a:latin typeface="Tahoma"/>
                <a:ea typeface="Tahoma"/>
                <a:cs typeface="+mn-cs"/>
              </a:rPr>
              <a:t>модель </a:t>
            </a:r>
            <a:r>
              <a:rPr lang="ru-RU" sz="2900" spc="-1" dirty="0">
                <a:solidFill>
                  <a:srgbClr val="0055A3"/>
                </a:solidFill>
                <a:latin typeface="Tahoma"/>
                <a:ea typeface="Tahoma"/>
                <a:cs typeface="+mn-cs"/>
              </a:rPr>
              <a:t>отрядов ЮИД</a:t>
            </a:r>
            <a:r>
              <a:rPr lang="ru-RU" spc="-1" dirty="0"/>
              <a:t/>
            </a:r>
            <a:br>
              <a:rPr lang="ru-RU" spc="-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752475" y="704850"/>
            <a:ext cx="9477375" cy="5257800"/>
          </a:xfrm>
        </p:spPr>
        <p:txBody>
          <a:bodyPr>
            <a:normAutofit/>
          </a:bodyPr>
          <a:lstStyle/>
          <a:p>
            <a:pPr marL="361950">
              <a:spcBef>
                <a:spcPts val="600"/>
              </a:spcBef>
              <a:buNone/>
            </a:pPr>
            <a:r>
              <a:rPr lang="ru-RU" sz="2000" dirty="0"/>
              <a:t>Для населенных </a:t>
            </a:r>
            <a:r>
              <a:rPr lang="ru-RU" sz="2000" dirty="0" smtClean="0"/>
              <a:t>пунктов, </a:t>
            </a:r>
            <a:r>
              <a:rPr lang="ru-RU" sz="2000" dirty="0"/>
              <a:t>имеющих на территории ограниченное количество образовательных организаций.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Основа для создания: </a:t>
            </a:r>
            <a:r>
              <a:rPr lang="ru-RU" sz="2000" dirty="0"/>
              <a:t>создается двумя или более образовательными организациями, реализующими разные уровни образовательных программ.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Руководитель отряда: </a:t>
            </a:r>
            <a:r>
              <a:rPr lang="ru-RU" sz="2000" dirty="0"/>
              <a:t>педагогический работник (педагог) общеобразовательной организации и/или организации среднего профессионального образования.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Плюсы: </a:t>
            </a:r>
            <a:r>
              <a:rPr lang="ru-RU" sz="2000" dirty="0"/>
              <a:t>расширение деятельности отрядов ЮИД на организации среднего профессионального образования.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spc="-1" dirty="0">
                <a:solidFill>
                  <a:srgbClr val="0055A3"/>
                </a:solidFill>
                <a:latin typeface="Tahoma"/>
                <a:ea typeface="Tahoma"/>
              </a:rPr>
              <a:t>Минусы: </a:t>
            </a:r>
            <a:r>
              <a:rPr lang="ru-RU" sz="2000" dirty="0">
                <a:latin typeface="+mn-lt"/>
                <a:ea typeface="+mn-ea"/>
                <a:cs typeface="+mn-cs"/>
              </a:rPr>
              <a:t>трудности в оформлении локальных </a:t>
            </a:r>
            <a:r>
              <a:rPr lang="ru-RU" sz="2000" dirty="0">
                <a:latin typeface="+mn-lt"/>
                <a:ea typeface="+mn-ea"/>
                <a:cs typeface="+mn-cs"/>
              </a:rPr>
              <a:t>актов</a:t>
            </a:r>
            <a:r>
              <a:rPr lang="ru-RU" sz="2000" dirty="0"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283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4309</TotalTime>
  <Words>1297</Words>
  <Application>Microsoft Office PowerPoint</Application>
  <PresentationFormat>Широкоэкранный</PresentationFormat>
  <Paragraphs>150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DejaVu Sans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Интегрированная модель отрядов ЮИД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Valentina Kulbitskay</dc:creator>
  <dc:description/>
  <cp:lastModifiedBy>Admin</cp:lastModifiedBy>
  <cp:revision>813</cp:revision>
  <dcterms:created xsi:type="dcterms:W3CDTF">2020-05-25T13:58:07Z</dcterms:created>
  <dcterms:modified xsi:type="dcterms:W3CDTF">2020-08-20T09:10:19Z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