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71" r:id="rId6"/>
    <p:sldId id="272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A052CE-27E7-4F10-B841-9F42ADCD5862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714AF15-253E-4D18-B038-49E87D3FB786}" type="slidenum">
              <a:rPr lang="ru-RU" sz="1200" b="0" strike="noStrike" spc="-1">
                <a:latin typeface="Times New Roman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2F9FB63-421E-496E-A78F-EECF6CA491E4}" type="slidenum">
              <a:rPr lang="ru-RU" sz="1200" b="0" strike="noStrike" spc="-1">
                <a:latin typeface="Times New Roman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357CFFC-77BE-4D9A-B75A-4C7EF6E7AF28}" type="slidenum">
              <a:rPr lang="ru-RU" sz="1200" b="0" strike="noStrike" spc="-1">
                <a:latin typeface="Times New Roman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81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90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9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61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84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97C008-61BE-4EB8-B255-1839FAD2EB30}" type="slidenum">
              <a:rPr lang="ru-RU" sz="1200" b="0" strike="noStrike" spc="-1">
                <a:latin typeface="Times New Roman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610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C21767-50BD-47EE-AECD-899FDAC4B9F2}" type="slidenum">
              <a:rPr lang="ru-RU" sz="1200" b="0" strike="noStrike" spc="-1">
                <a:latin typeface="Times New Roman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D08C6FD-311C-4E79-8B73-822D90DDE41D}" type="slidenum">
              <a:rPr lang="ru-RU" sz="1200" b="0" strike="noStrike" spc="-1">
                <a:latin typeface="Times New Roman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7800" cy="68572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7"/>
          <p:cNvPicPr/>
          <p:nvPr/>
        </p:nvPicPr>
        <p:blipFill>
          <a:blip r:embed="rId15"/>
          <a:stretch/>
        </p:blipFill>
        <p:spPr>
          <a:xfrm>
            <a:off x="0" y="15120"/>
            <a:ext cx="12219480" cy="6875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7800" cy="685728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7800" cy="685728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6"/>
          <p:cNvPicPr/>
          <p:nvPr/>
        </p:nvPicPr>
        <p:blipFill>
          <a:blip r:embed="rId15"/>
          <a:stretch/>
        </p:blipFill>
        <p:spPr>
          <a:xfrm>
            <a:off x="3600" y="0"/>
            <a:ext cx="12187800" cy="685728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59480" y="2730600"/>
            <a:ext cx="8968320" cy="23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ru-RU" sz="3200" b="1" strike="noStrike" spc="-1" dirty="0">
                <a:solidFill>
                  <a:srgbClr val="0055A3"/>
                </a:solidFill>
                <a:latin typeface="Tahoma"/>
                <a:ea typeface="Tahoma"/>
              </a:rPr>
              <a:t>Юный инспектор движения</a:t>
            </a:r>
            <a:endParaRPr lang="ru-RU" sz="3200" b="0" strike="noStrike" spc="-1" dirty="0">
              <a:latin typeface="Arial"/>
            </a:endParaRPr>
          </a:p>
          <a:p>
            <a:pPr algn="ctr"/>
            <a:r>
              <a:rPr lang="ru-RU" sz="2000" spc="-1" dirty="0" smtClean="0">
                <a:solidFill>
                  <a:srgbClr val="0055A3"/>
                </a:solidFill>
                <a:latin typeface="Tahoma"/>
                <a:ea typeface="Tahoma"/>
              </a:rPr>
              <a:t>Презентация к сценарию </a:t>
            </a:r>
            <a:r>
              <a:rPr lang="ru-RU" sz="2000" spc="-1" dirty="0">
                <a:solidFill>
                  <a:srgbClr val="0055A3"/>
                </a:solidFill>
                <a:latin typeface="Tahoma"/>
                <a:ea typeface="Tahoma"/>
              </a:rPr>
              <a:t>мероприятий</a:t>
            </a:r>
          </a:p>
          <a:p>
            <a:pPr algn="ctr"/>
            <a:r>
              <a:rPr lang="ru-RU" sz="2000" spc="-1" dirty="0">
                <a:solidFill>
                  <a:srgbClr val="0055A3"/>
                </a:solidFill>
                <a:latin typeface="Tahoma"/>
                <a:ea typeface="Tahoma"/>
              </a:rPr>
              <a:t>с учащимися начальных и средних классов общеобразовательных организаций</a:t>
            </a:r>
          </a:p>
          <a:p>
            <a:pPr algn="ctr"/>
            <a:r>
              <a:rPr lang="ru-RU" sz="2000" spc="-1" dirty="0">
                <a:solidFill>
                  <a:srgbClr val="0055A3"/>
                </a:solidFill>
                <a:latin typeface="Tahoma"/>
                <a:ea typeface="Tahoma"/>
              </a:rPr>
              <a:t>(рекомендуемый возраст 10-12 лет)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Проверка велосипеда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10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8599" y="1535431"/>
            <a:ext cx="448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фар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9" y="2285999"/>
            <a:ext cx="5499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Проверка велосипеда перед поездкой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05035A6-BB95-49A4-A676-FA9B037E8BC2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11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8" r="-5" b="-8"/>
          <a:stretch>
            <a:fillRect/>
          </a:stretch>
        </p:blipFill>
        <p:spPr bwMode="auto">
          <a:xfrm>
            <a:off x="1787524" y="1671638"/>
            <a:ext cx="7233318" cy="4510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Как должен быть одет велосипедист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D7D5A64-BABD-4880-A19B-FC7203582497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12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3"/>
          <a:stretch/>
        </p:blipFill>
        <p:spPr>
          <a:xfrm>
            <a:off x="1537799" y="1234125"/>
            <a:ext cx="6606076" cy="55286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Задание для продвинутых велосипедистов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06BD0C1-458F-4CA1-A85D-21A40BD7B4CA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13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3"/>
          <a:srcRect l="-32" t="-61" r="-32" b="-61"/>
          <a:stretch/>
        </p:blipFill>
        <p:spPr>
          <a:xfrm>
            <a:off x="1932480" y="1761840"/>
            <a:ext cx="7285320" cy="376020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4442760" y="5980320"/>
            <a:ext cx="2751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Шестигранные ключи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Задание для продвинутых велосипедистов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256BB6C-112E-47C1-983E-ED3F0CF54794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14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781160" y="5772960"/>
            <a:ext cx="2751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Педальный ключ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/>
          <a:srcRect l="-32" t="-61" r="-32" b="-61"/>
          <a:stretch/>
        </p:blipFill>
        <p:spPr>
          <a:xfrm>
            <a:off x="2537640" y="1778760"/>
            <a:ext cx="6379200" cy="329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Задание для продвинутых велосипедистов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30868F1-06AC-405A-B00F-FE30E0AB0579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15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183560" y="5821200"/>
            <a:ext cx="2751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Измеритель износа цепи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3"/>
          <a:srcRect l="-32" t="-61" r="-32" b="-61"/>
          <a:stretch/>
        </p:blipFill>
        <p:spPr>
          <a:xfrm>
            <a:off x="2289240" y="1560240"/>
            <a:ext cx="6954840" cy="359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0528920" y="49176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1D8434E-3FDA-46C2-A11C-64E855601662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947880" y="2588760"/>
            <a:ext cx="886932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b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3600" b="1" strike="noStrike" spc="109">
                <a:solidFill>
                  <a:srgbClr val="0055A3"/>
                </a:solidFill>
                <a:latin typeface="Tahoma"/>
                <a:ea typeface="Tahoma"/>
              </a:rPr>
              <a:t>Спасибо</a:t>
            </a:r>
            <a:r>
              <a:rPr lang="ru-RU" sz="3000" b="1" strike="noStrike" spc="109">
                <a:solidFill>
                  <a:srgbClr val="0055A3"/>
                </a:solidFill>
                <a:latin typeface="Tahoma"/>
                <a:ea typeface="Tahoma"/>
              </a:rPr>
              <a:t> </a:t>
            </a:r>
            <a:r>
              <a:rPr lang="ru-RU" sz="3600" b="1" strike="noStrike" spc="109">
                <a:solidFill>
                  <a:srgbClr val="0055A3"/>
                </a:solidFill>
                <a:latin typeface="Tahoma"/>
                <a:ea typeface="Tahoma"/>
              </a:rPr>
              <a:t>за внимание!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Правила дорожного движения для велосипедистов</a:t>
            </a:r>
            <a:endParaRPr lang="ru-RU" sz="36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2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1" y="1922412"/>
            <a:ext cx="85381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sz="2600" dirty="0"/>
              <a:t>Движение велосипедистов до 14 лет по проезжей части категорически запрещено!</a:t>
            </a:r>
          </a:p>
          <a:p>
            <a:pPr marL="179705" algn="just">
              <a:spcAft>
                <a:spcPts val="0"/>
              </a:spcAft>
            </a:pPr>
            <a:endParaRPr lang="ru-RU" sz="2600" dirty="0"/>
          </a:p>
          <a:p>
            <a:pPr marL="179705" algn="just">
              <a:spcAft>
                <a:spcPts val="0"/>
              </a:spcAft>
            </a:pPr>
            <a:r>
              <a:rPr lang="ru-RU" sz="2600" dirty="0"/>
              <a:t>Разрешено: </a:t>
            </a:r>
          </a:p>
          <a:p>
            <a:pPr marL="179705" algn="just">
              <a:spcAft>
                <a:spcPts val="0"/>
              </a:spcAft>
            </a:pPr>
            <a:r>
              <a:rPr lang="ru-RU" sz="2600" dirty="0"/>
              <a:t>тротуар </a:t>
            </a:r>
          </a:p>
          <a:p>
            <a:pPr marL="179705" algn="just">
              <a:spcAft>
                <a:spcPts val="0"/>
              </a:spcAft>
            </a:pPr>
            <a:r>
              <a:rPr lang="ru-RU" sz="2600" dirty="0"/>
              <a:t>пешеходные, велосипедные и </a:t>
            </a:r>
            <a:r>
              <a:rPr lang="ru-RU" sz="2600" dirty="0" err="1"/>
              <a:t>велопешеходные</a:t>
            </a:r>
            <a:r>
              <a:rPr lang="ru-RU" sz="2600" dirty="0"/>
              <a:t> дорожки</a:t>
            </a:r>
          </a:p>
          <a:p>
            <a:pPr marL="179705" algn="just">
              <a:spcAft>
                <a:spcPts val="0"/>
              </a:spcAft>
            </a:pPr>
            <a:r>
              <a:rPr lang="ru-RU" sz="2600" dirty="0"/>
              <a:t>пешеходные зоны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4" y="5234409"/>
            <a:ext cx="1190340" cy="1190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4" y="1454915"/>
            <a:ext cx="1190340" cy="1190340"/>
          </a:xfrm>
          <a:prstGeom prst="rect">
            <a:avLst/>
          </a:prstGeom>
        </p:spPr>
      </p:pic>
      <p:sp>
        <p:nvSpPr>
          <p:cNvPr id="8" name="AutoShape 2" descr="C:\Users\Admin\Desktop\%D0%B7%D0%BD%D0%B0%D0%BA %D0%BF%D0%B5%D1%88%D0%B5%D1%85%D0%BE%D0%B4%D0%BD%D0%BE%D0%B9 %D0%B4%D0%BE%D1%80%D0%BE%D0%B6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9" y="3125445"/>
            <a:ext cx="1085849" cy="1628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080" y="198555"/>
            <a:ext cx="9143280" cy="753945"/>
          </a:xfrm>
        </p:spPr>
        <p:txBody>
          <a:bodyPr/>
          <a:lstStyle/>
          <a:p>
            <a:r>
              <a:rPr lang="ru-RU" sz="3600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Правила дорожного движения для </a:t>
            </a:r>
            <a:r>
              <a:rPr lang="ru-RU" sz="3600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велосипедиста (пункт 24.8)</a:t>
            </a:r>
            <a:endParaRPr lang="ru-RU" sz="3600" spc="-1" dirty="0">
              <a:solidFill>
                <a:schemeClr val="accent5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952500"/>
            <a:ext cx="9868020" cy="5000626"/>
          </a:xfrm>
        </p:spPr>
        <p:txBody>
          <a:bodyPr>
            <a:normAutofit/>
          </a:bodyPr>
          <a:lstStyle/>
          <a:p>
            <a:pPr marL="0" indent="0" defTabSz="180975">
              <a:spcBef>
                <a:spcPts val="600"/>
              </a:spcBef>
              <a:buNone/>
            </a:pPr>
            <a:r>
              <a:rPr lang="ru-RU" sz="2800" dirty="0" smtClean="0"/>
              <a:t>		</a:t>
            </a:r>
            <a:r>
              <a:rPr lang="ru-RU" sz="2800" dirty="0" smtClean="0"/>
              <a:t> Велосипедистам </a:t>
            </a:r>
            <a:r>
              <a:rPr lang="ru-RU" sz="2800" dirty="0"/>
              <a:t>запрещается: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управлять велосипедом, не держась за руль хотя бы одной рукой;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перевозить груз, который выступает более чем на 0,5 м по длине или ширине за габариты, или груз, мешающий управлению;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перевозить пассажиров, если это не предусмотрено конструкцией транспортного средства; </a:t>
            </a:r>
          </a:p>
        </p:txBody>
      </p:sp>
    </p:spTree>
    <p:extLst>
      <p:ext uri="{BB962C8B-B14F-4D97-AF65-F5344CB8AC3E}">
        <p14:creationId xmlns:p14="http://schemas.microsoft.com/office/powerpoint/2010/main" val="327655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60" y="104775"/>
            <a:ext cx="9143280" cy="838200"/>
          </a:xfrm>
        </p:spPr>
        <p:txBody>
          <a:bodyPr/>
          <a:lstStyle/>
          <a:p>
            <a:r>
              <a:rPr lang="ru-RU" sz="3600" spc="-1" dirty="0">
                <a:solidFill>
                  <a:schemeClr val="accent5">
                    <a:lumMod val="75000"/>
                  </a:schemeClr>
                </a:solidFill>
              </a:rPr>
              <a:t>Правила дорожного движения для велосипедиста (пункт 24.8)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352550"/>
            <a:ext cx="9925170" cy="50577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перевозить детей до 7 лет при отсутствии специально оборудованных для них мест;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 (кроме случаев, когда из правой полосы разрешен поворот налево, и за исключением дорог, находящихся в велосипедных зонах);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пересекать дорогу по пешеходным переходам.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7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Блиц «</a:t>
            </a:r>
            <a:r>
              <a:rPr lang="ru-RU" sz="3600" b="0" strike="noStrike" spc="-1" dirty="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</a:rPr>
              <a:t>Правила</a:t>
            </a:r>
            <a:r>
              <a:rPr lang="ru-RU" sz="36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 дорожного движения для велосипедистов»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5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127250"/>
            <a:ext cx="102489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Проверка велосипеда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6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0" y="2243137"/>
            <a:ext cx="6505575" cy="365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309185" y="1525906"/>
            <a:ext cx="457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исправности тормозов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7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Проверка велосипеда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7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8599" y="1535431"/>
            <a:ext cx="448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рулевой колонки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9" y="2209800"/>
            <a:ext cx="6030901" cy="39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Проверка велосипеда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8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8599" y="1535431"/>
            <a:ext cx="448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хода цепи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9" y="2155337"/>
            <a:ext cx="7002451" cy="34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98600" y="185040"/>
            <a:ext cx="896832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Проверка велосипеда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502280" y="572400"/>
            <a:ext cx="67176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8AF832C-80CF-4C99-AE0A-06BB13F4FF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9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8599" y="1535431"/>
            <a:ext cx="448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давления в шинах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9" y="2209800"/>
            <a:ext cx="5886450" cy="41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219</Words>
  <Application>Microsoft Office PowerPoint</Application>
  <PresentationFormat>Широкоэкранный</PresentationFormat>
  <Paragraphs>65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Правила дорожного движения для велосипедиста (пункт 24.8)</vt:lpstr>
      <vt:lpstr>Правила дорожного движения для велосипедиста (пункт 24.8)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Valentina Kulbitskay</dc:creator>
  <dc:description/>
  <cp:lastModifiedBy>Admin</cp:lastModifiedBy>
  <cp:revision>777</cp:revision>
  <dcterms:created xsi:type="dcterms:W3CDTF">2020-05-25T13:58:07Z</dcterms:created>
  <dcterms:modified xsi:type="dcterms:W3CDTF">2020-08-20T09:04:45Z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