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66" r:id="rId5"/>
    <p:sldId id="264" r:id="rId6"/>
    <p:sldId id="267" r:id="rId7"/>
    <p:sldId id="268" r:id="rId8"/>
    <p:sldId id="265" r:id="rId9"/>
    <p:sldId id="269" r:id="rId10"/>
    <p:sldId id="257" r:id="rId11"/>
    <p:sldId id="258" r:id="rId12"/>
    <p:sldId id="259" r:id="rId13"/>
    <p:sldId id="271" r:id="rId14"/>
    <p:sldId id="260" r:id="rId15"/>
    <p:sldId id="261" r:id="rId16"/>
    <p:sldId id="262" r:id="rId17"/>
    <p:sldId id="272" r:id="rId18"/>
    <p:sldId id="273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5F83053-FA6A-4178-98F6-676009669D6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F9B65F-70D1-4BB7-BF00-72D556412214}" type="slidenum">
              <a:rPr lang="ru-RU" sz="1200" b="0" strike="noStrike" spc="-1">
                <a:latin typeface="Times New Roman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30D6236-0798-4389-B317-DCF3A9603B33}" type="slidenum">
              <a:rPr lang="ru-RU" sz="1200" b="0" strike="noStrike" spc="-1">
                <a:latin typeface="Times New Roman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681797-6330-4E98-A082-102095E52F3F}" type="slidenum">
              <a:rPr lang="ru-RU" sz="1200" b="0" strike="noStrike" spc="-1">
                <a:latin typeface="Times New Roman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7"/>
          <p:cNvPicPr/>
          <p:nvPr/>
        </p:nvPicPr>
        <p:blipFill>
          <a:blip r:embed="rId15"/>
          <a:stretch/>
        </p:blipFill>
        <p:spPr>
          <a:xfrm>
            <a:off x="0" y="15120"/>
            <a:ext cx="12219840" cy="6875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00200" y="230760"/>
            <a:ext cx="8767080" cy="683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52920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FFCC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 Light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66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Третий уровень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6CFE5C1-2B2F-47A9-A0DB-BB996CD73111}" type="datetime1">
              <a:rPr lang="ru-RU" sz="1800" b="0" strike="noStrike" spc="-1">
                <a:solidFill>
                  <a:srgbClr val="000000"/>
                </a:solidFill>
                <a:latin typeface="Calibri"/>
              </a:rPr>
              <a:t>20.08.2020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502280" y="572400"/>
            <a:ext cx="672120" cy="341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7C662C-C64F-4582-B1A9-FE45D0398456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55A3"/>
                </a:solidFill>
                <a:latin typeface="Tahoma"/>
                <a:ea typeface="Tahoma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B7AD021-B4B7-4F5E-BAD6-A239F2018621}" type="datetime1">
              <a:rPr lang="ru-RU" sz="1800" b="0" strike="noStrike" spc="-1">
                <a:solidFill>
                  <a:srgbClr val="000000"/>
                </a:solidFill>
                <a:latin typeface="Calibri"/>
              </a:rPr>
              <a:t>20.08.2020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10528920" y="491760"/>
            <a:ext cx="672120" cy="341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0D3E4D4-5ABA-436A-A3BD-5980BA83F296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87" name="Рисунок 6"/>
          <p:cNvPicPr/>
          <p:nvPr/>
        </p:nvPicPr>
        <p:blipFill>
          <a:blip r:embed="rId15"/>
          <a:stretch/>
        </p:blipFill>
        <p:spPr>
          <a:xfrm>
            <a:off x="36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59480" y="2730600"/>
            <a:ext cx="8968680" cy="23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3200" b="1" strike="noStrike" spc="-1" dirty="0">
                <a:solidFill>
                  <a:srgbClr val="0055A3"/>
                </a:solidFill>
                <a:latin typeface="Tahoma"/>
                <a:ea typeface="Tahoma"/>
              </a:rPr>
              <a:t>Юный инспектор движения</a:t>
            </a:r>
            <a:endParaRPr lang="ru-RU" sz="3200" b="0" strike="noStrike" spc="-1" dirty="0">
              <a:latin typeface="Arial"/>
            </a:endParaRPr>
          </a:p>
          <a:p>
            <a:pPr algn="ctr"/>
            <a:r>
              <a:rPr lang="ru-RU" sz="2000" spc="-1" dirty="0" smtClean="0">
                <a:solidFill>
                  <a:srgbClr val="0055A3"/>
                </a:solidFill>
                <a:latin typeface="Tahoma"/>
                <a:ea typeface="Tahoma"/>
              </a:rPr>
              <a:t>Презентация к сценарию </a:t>
            </a:r>
            <a:r>
              <a:rPr lang="ru-RU" sz="2000" spc="-1" dirty="0" smtClean="0">
                <a:solidFill>
                  <a:srgbClr val="0055A3"/>
                </a:solidFill>
                <a:latin typeface="Tahoma"/>
                <a:ea typeface="Tahoma"/>
              </a:rPr>
              <a:t>мероприятий</a:t>
            </a:r>
            <a:endParaRPr lang="ru-RU" sz="2000" spc="-1" dirty="0">
              <a:solidFill>
                <a:srgbClr val="0055A3"/>
              </a:solidFill>
              <a:latin typeface="Tahoma"/>
              <a:ea typeface="Tahoma"/>
            </a:endParaRPr>
          </a:p>
          <a:p>
            <a:pPr algn="ctr"/>
            <a:r>
              <a:rPr lang="ru-RU" sz="2000" spc="-1" dirty="0">
                <a:solidFill>
                  <a:srgbClr val="0055A3"/>
                </a:solidFill>
                <a:latin typeface="Tahoma"/>
                <a:ea typeface="Tahoma"/>
              </a:rPr>
              <a:t>с учащимися средних классов (13-14 лет) общеобразовательных организаций</a:t>
            </a:r>
          </a:p>
          <a:p>
            <a:pPr algn="ctr">
              <a:lnSpc>
                <a:spcPct val="15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600200" y="230760"/>
            <a:ext cx="87670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Темы </a:t>
            </a:r>
            <a:r>
              <a:rPr lang="ru-RU" sz="3200" spc="-1" dirty="0" smtClean="0">
                <a:solidFill>
                  <a:srgbClr val="0055A3"/>
                </a:solidFill>
                <a:latin typeface="Tahoma"/>
                <a:ea typeface="Tahoma"/>
              </a:rPr>
              <a:t>для проекта «Сценарий видеоролика социальной рекламы»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38080" y="1682805"/>
            <a:ext cx="9529200" cy="4599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Тема 1. «Необходимость использования ремней безопасности в автомобиле»;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Тема 2. «Правила безопасного передвижения на велосипеде»;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Тема 3. «Как правильно переходить проезжую часть дороги по регулируемым </a:t>
            </a:r>
            <a:br>
              <a:rPr lang="ru-RU" sz="2000" dirty="0"/>
            </a:br>
            <a:r>
              <a:rPr lang="ru-RU" sz="2000" dirty="0"/>
              <a:t>и нерегулируемым пешеходным переходам»;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Тема 4. «</a:t>
            </a:r>
            <a:r>
              <a:rPr lang="ru-RU" sz="2000" dirty="0" err="1"/>
              <a:t>Световозвращающие</a:t>
            </a:r>
            <a:r>
              <a:rPr lang="ru-RU" sz="2000" dirty="0"/>
              <a:t> элементы для пешеходов и велосипедистов»;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Тема 5. «Соблюдение водителями скоростного режима»;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Тема 6. «Передвижение автомобилей в жилых зонах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143" name="TextShape 3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6655D62-1E2D-4AB5-841E-33D21C536D3F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294640"/>
            <a:ext cx="9143640" cy="701040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Метод шока и метод позитивной рекламы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8143"/>
              </p:ext>
            </p:extLst>
          </p:nvPr>
        </p:nvGraphicFramePr>
        <p:xfrm>
          <a:off x="723900" y="1604520"/>
          <a:ext cx="9751060" cy="4257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5530">
                  <a:extLst>
                    <a:ext uri="{9D8B030D-6E8A-4147-A177-3AD203B41FA5}">
                      <a16:colId xmlns:a16="http://schemas.microsoft.com/office/drawing/2014/main" val="769363278"/>
                    </a:ext>
                  </a:extLst>
                </a:gridCol>
                <a:gridCol w="4875530">
                  <a:extLst>
                    <a:ext uri="{9D8B030D-6E8A-4147-A177-3AD203B41FA5}">
                      <a16:colId xmlns:a16="http://schemas.microsoft.com/office/drawing/2014/main" val="448718038"/>
                    </a:ext>
                  </a:extLst>
                </a:gridCol>
              </a:tblGrid>
              <a:tr h="9555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Позитивная реклама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Шоковая реклама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76993"/>
                  </a:ext>
                </a:extLst>
              </a:tr>
              <a:tr h="96316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Основана на положительных эмоциях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Основана на отрицательных эмоциях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34990"/>
                  </a:ext>
                </a:extLst>
              </a:tr>
              <a:tr h="963164">
                <a:tc>
                  <a:txBody>
                    <a:bodyPr/>
                    <a:lstStyle/>
                    <a:p>
                      <a:r>
                        <a:rPr lang="ru-RU" dirty="0" smtClean="0"/>
                        <a:t>Избегает неприятных</a:t>
                      </a:r>
                      <a:r>
                        <a:rPr lang="ru-RU" baseline="0" dirty="0" smtClean="0"/>
                        <a:t> тем (смерть, страх, боль и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Затрагивает неприятные темы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63646"/>
                  </a:ext>
                </a:extLst>
              </a:tr>
              <a:tr h="137595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Показывает вероятность рискованного</a:t>
                      </a:r>
                      <a:r>
                        <a:rPr lang="ru-RU" baseline="0" dirty="0" smtClean="0"/>
                        <a:t> поведения, которое в итоге не случается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Показывает моменты ДТП с пострадавшими и погибшими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5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5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Примеры информационных плакатов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974A35F-D37F-43C6-A8C8-4954E6F43571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12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46" name="Рисунок 5"/>
          <p:cNvPicPr/>
          <p:nvPr/>
        </p:nvPicPr>
        <p:blipFill>
          <a:blip r:embed="rId3"/>
          <a:stretch/>
        </p:blipFill>
        <p:spPr>
          <a:xfrm>
            <a:off x="1275840" y="1512720"/>
            <a:ext cx="3140280" cy="465912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6"/>
          <p:cNvPicPr/>
          <p:nvPr/>
        </p:nvPicPr>
        <p:blipFill>
          <a:blip r:embed="rId4"/>
          <a:stretch/>
        </p:blipFill>
        <p:spPr>
          <a:xfrm>
            <a:off x="5801400" y="1512720"/>
            <a:ext cx="3232440" cy="46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600200" y="230760"/>
            <a:ext cx="87670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0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Этапы разработки проекта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38080" y="1493520"/>
            <a:ext cx="9529200" cy="5273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 Light"/>
              </a:rPr>
              <a:t> </a:t>
            </a:r>
          </a:p>
          <a:p>
            <a:pPr marL="502920" algn="just">
              <a:lnSpc>
                <a:spcPct val="120000"/>
              </a:lnSpc>
            </a:pPr>
            <a:r>
              <a:rPr lang="ru-RU" sz="9600" spc="-1" dirty="0">
                <a:solidFill>
                  <a:srgbClr val="0055A3"/>
                </a:solidFill>
                <a:latin typeface="Tahoma"/>
                <a:ea typeface="Tahoma"/>
              </a:rPr>
              <a:t>Этап 1.</a:t>
            </a:r>
            <a:r>
              <a:rPr lang="ru-RU" sz="9600" dirty="0"/>
              <a:t> </a:t>
            </a:r>
            <a:r>
              <a:rPr lang="ru-RU" sz="9600" dirty="0" smtClean="0"/>
              <a:t>Поиск </a:t>
            </a:r>
            <a:r>
              <a:rPr lang="ru-RU" sz="9600" dirty="0"/>
              <a:t>идеи (мозговой штурм</a:t>
            </a:r>
            <a:r>
              <a:rPr lang="ru-RU" sz="9600" dirty="0" smtClean="0"/>
              <a:t>).</a:t>
            </a:r>
            <a:endParaRPr lang="ru-RU" sz="9600" dirty="0"/>
          </a:p>
          <a:p>
            <a:pPr marL="502920" algn="just">
              <a:lnSpc>
                <a:spcPct val="120000"/>
              </a:lnSpc>
            </a:pPr>
            <a:endParaRPr lang="ru-RU" sz="9600" spc="-1" dirty="0" smtClean="0">
              <a:solidFill>
                <a:srgbClr val="0055A3"/>
              </a:solidFill>
              <a:latin typeface="Tahoma"/>
              <a:ea typeface="Tahoma"/>
            </a:endParaRPr>
          </a:p>
          <a:p>
            <a:pPr marL="502920" algn="just">
              <a:lnSpc>
                <a:spcPct val="120000"/>
              </a:lnSpc>
            </a:pPr>
            <a:r>
              <a:rPr lang="ru-RU" sz="9600" spc="-1" dirty="0" smtClean="0">
                <a:solidFill>
                  <a:srgbClr val="0055A3"/>
                </a:solidFill>
                <a:latin typeface="Tahoma"/>
                <a:ea typeface="Tahoma"/>
              </a:rPr>
              <a:t>Этап </a:t>
            </a:r>
            <a:r>
              <a:rPr lang="ru-RU" sz="9600" spc="-1" dirty="0">
                <a:solidFill>
                  <a:srgbClr val="0055A3"/>
                </a:solidFill>
                <a:latin typeface="Tahoma"/>
                <a:ea typeface="Tahoma"/>
              </a:rPr>
              <a:t>2. </a:t>
            </a:r>
            <a:r>
              <a:rPr lang="ru-RU" sz="9600" dirty="0" smtClean="0"/>
              <a:t>Разработка </a:t>
            </a:r>
            <a:r>
              <a:rPr lang="ru-RU" sz="9600" dirty="0"/>
              <a:t>концепции </a:t>
            </a:r>
            <a:r>
              <a:rPr lang="ru-RU" sz="9600" dirty="0" smtClean="0"/>
              <a:t>видеоролика.</a:t>
            </a:r>
          </a:p>
          <a:p>
            <a:pPr marL="960120" indent="-456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9600" dirty="0" smtClean="0"/>
              <a:t>Определить </a:t>
            </a:r>
            <a:r>
              <a:rPr lang="ru-RU" sz="9600" dirty="0"/>
              <a:t>цель видеоролика. </a:t>
            </a:r>
          </a:p>
          <a:p>
            <a:pPr marL="960120" indent="-456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9600" dirty="0"/>
              <a:t>Определить главных героев видеоролика, основного сюжета, точек съемки (где будет сниматься) и других организационных вопросов съемки. </a:t>
            </a:r>
          </a:p>
          <a:p>
            <a:pPr marL="960120" indent="-456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9600" dirty="0"/>
              <a:t>Определить звуковое наполнение видеоролика. </a:t>
            </a:r>
          </a:p>
          <a:p>
            <a:pPr marL="502920" algn="just">
              <a:lnSpc>
                <a:spcPct val="120000"/>
              </a:lnSpc>
            </a:pPr>
            <a:endParaRPr lang="ru-RU" sz="9600" spc="-1" dirty="0" smtClean="0">
              <a:solidFill>
                <a:srgbClr val="0055A3"/>
              </a:solidFill>
              <a:latin typeface="Tahoma"/>
              <a:ea typeface="Tahoma"/>
            </a:endParaRPr>
          </a:p>
          <a:p>
            <a:pPr marL="502920" algn="just">
              <a:lnSpc>
                <a:spcPct val="120000"/>
              </a:lnSpc>
            </a:pPr>
            <a:r>
              <a:rPr lang="ru-RU" sz="9600" spc="-1" dirty="0" smtClean="0">
                <a:solidFill>
                  <a:srgbClr val="0055A3"/>
                </a:solidFill>
                <a:latin typeface="Tahoma"/>
                <a:ea typeface="Tahoma"/>
              </a:rPr>
              <a:t>Этап </a:t>
            </a:r>
            <a:r>
              <a:rPr lang="ru-RU" sz="9600" spc="-1" dirty="0">
                <a:solidFill>
                  <a:srgbClr val="0055A3"/>
                </a:solidFill>
                <a:latin typeface="Tahoma"/>
                <a:ea typeface="Tahoma"/>
              </a:rPr>
              <a:t>3. </a:t>
            </a:r>
            <a:r>
              <a:rPr lang="ru-RU" sz="9600" dirty="0" smtClean="0"/>
              <a:t>Написание </a:t>
            </a:r>
            <a:r>
              <a:rPr lang="ru-RU" sz="9600" dirty="0"/>
              <a:t>сценария видеоролика, включающего описание видео- и аудио-ряда. </a:t>
            </a:r>
          </a:p>
          <a:p>
            <a:pPr marL="960120" indent="-456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9600" dirty="0"/>
              <a:t>Подготовка схемы видеоролика. </a:t>
            </a:r>
          </a:p>
          <a:p>
            <a:pPr marL="960120" lvl="1" indent="-456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9600" dirty="0"/>
              <a:t>Подготовка радио ролика.</a:t>
            </a:r>
          </a:p>
          <a:p>
            <a:pPr marL="502920" algn="just">
              <a:lnSpc>
                <a:spcPct val="90000"/>
              </a:lnSpc>
            </a:pPr>
            <a:endParaRPr lang="ru-RU" sz="3200" b="0" strike="noStrike" spc="-1" dirty="0">
              <a:solidFill>
                <a:srgbClr val="000000"/>
              </a:solidFill>
              <a:latin typeface="Calibri Light"/>
            </a:endParaRPr>
          </a:p>
          <a:p>
            <a:pPr marL="502920" algn="just">
              <a:lnSpc>
                <a:spcPct val="9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NSimSun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 Light"/>
                <a:ea typeface="NSimSun"/>
              </a:rPr>
              <a:t>  </a:t>
            </a:r>
            <a:endParaRPr lang="ru-RU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7CF97B-002A-4067-84A1-F9AFAC911D36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600200" y="230760"/>
            <a:ext cx="87670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Схема разработки </a:t>
            </a:r>
            <a:r>
              <a:rPr lang="ru-RU" sz="3600" b="0" strike="noStrike" spc="-1" dirty="0" smtClean="0">
                <a:solidFill>
                  <a:srgbClr val="0055A3"/>
                </a:solidFill>
                <a:latin typeface="Tahoma"/>
                <a:ea typeface="Tahoma"/>
              </a:rPr>
              <a:t>сценария </a:t>
            </a:r>
            <a:r>
              <a:rPr lang="ru-RU" sz="3600" b="0" strike="noStrike" spc="-1" dirty="0" err="1" smtClean="0">
                <a:solidFill>
                  <a:srgbClr val="0055A3"/>
                </a:solidFill>
                <a:latin typeface="Tahoma"/>
                <a:ea typeface="Tahoma"/>
              </a:rPr>
              <a:t>соцролика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38080" y="1673280"/>
            <a:ext cx="9529200" cy="4599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 </a:t>
            </a:r>
          </a:p>
          <a:p>
            <a:pPr marL="502920" algn="just"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NSimSun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  <a:ea typeface="NSimSun"/>
              </a:rPr>
              <a:t>  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  <a:ea typeface="NSimSun"/>
              </a:rPr>
              <a:t> </a:t>
            </a: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1DDA26-4DA8-44DE-A5ED-8F50DBF842C4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14</a:t>
            </a:fld>
            <a:endParaRPr lang="ru-RU" sz="1400" b="0" strike="noStrike" spc="-1">
              <a:latin typeface="Times New Roman"/>
            </a:endParaRPr>
          </a:p>
        </p:txBody>
      </p:sp>
      <p:graphicFrame>
        <p:nvGraphicFramePr>
          <p:cNvPr id="154" name="Table 4"/>
          <p:cNvGraphicFramePr/>
          <p:nvPr>
            <p:extLst>
              <p:ext uri="{D42A27DB-BD31-4B8C-83A1-F6EECF244321}">
                <p14:modId xmlns:p14="http://schemas.microsoft.com/office/powerpoint/2010/main" val="1602850956"/>
              </p:ext>
            </p:extLst>
          </p:nvPr>
        </p:nvGraphicFramePr>
        <p:xfrm>
          <a:off x="386080" y="1381760"/>
          <a:ext cx="9981200" cy="5232400"/>
        </p:xfrm>
        <a:graphic>
          <a:graphicData uri="http://schemas.openxmlformats.org/drawingml/2006/table">
            <a:tbl>
              <a:tblPr/>
              <a:tblGrid>
                <a:gridCol w="245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Название 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Яркое, запоминающееся, отражающее суть проблемы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Может выступить основным слоганом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Цель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Ответить на вопрос: для чего мы показываем зрителю данный ролик? Какое поведение, ценности, установки мы хотим сформировать? Какую эмоцию мы хотим вызвать?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Строение сюжета 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Основные этапы: экспозиция, завязка, кульминация, развязка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Информационная часть 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Внимательно отнестись к фактической информации ролика, она должна полностью соответствовать действительности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Элементы сюжета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Статистика, факты, истории (реальные или выдуманные)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Видеоряд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3024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Ведущий (его действия и слова), закадровый голос, текст с фотографиями, сцены (полноценная история с персонажами), продолжительность сцен и фрагментов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0240" marR="3492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93040"/>
            <a:ext cx="9143640" cy="924560"/>
          </a:xfrm>
        </p:spPr>
        <p:txBody>
          <a:bodyPr/>
          <a:lstStyle/>
          <a:p>
            <a:r>
              <a:rPr lang="ru-RU" sz="48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Что должно быть на ватмане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23900" y="1290320"/>
            <a:ext cx="9812020" cy="454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Название</a:t>
            </a:r>
            <a:r>
              <a:rPr lang="ru-RU" sz="2400" dirty="0" smtClean="0"/>
              <a:t> </a:t>
            </a:r>
            <a:r>
              <a:rPr lang="ru-RU" sz="2400" dirty="0"/>
              <a:t>– в виде слогана, яркое, запоминающееся, короткое</a:t>
            </a:r>
            <a:r>
              <a:rPr lang="ru-RU" sz="2400" dirty="0" smtClean="0"/>
              <a:t>;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Цель </a:t>
            </a:r>
            <a:r>
              <a:rPr lang="ru-RU" sz="2400" dirty="0"/>
              <a:t>– написать, почему мы показываем этот видеоролик зрителю, какие ошибки участников дорожного движения мы хотим исправить, какое правильное, безопасное поведение на дороге сформировать</a:t>
            </a:r>
            <a:r>
              <a:rPr lang="ru-RU" sz="2400" dirty="0" smtClean="0"/>
              <a:t>;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Информация</a:t>
            </a:r>
            <a:r>
              <a:rPr lang="ru-RU" sz="2400" dirty="0" smtClean="0"/>
              <a:t>– </a:t>
            </a:r>
            <a:r>
              <a:rPr lang="ru-RU" sz="2400" dirty="0"/>
              <a:t>какие факты о поведении участников дорожного движения приводятся в видеоролике;</a:t>
            </a:r>
          </a:p>
          <a:p>
            <a:endParaRPr lang="ru-RU" dirty="0"/>
          </a:p>
        </p:txBody>
      </p:sp>
      <p:pic>
        <p:nvPicPr>
          <p:cNvPr id="6146" name="Picture 2" descr="Ватман 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00" y="4714240"/>
            <a:ext cx="4101464" cy="19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20" y="193040"/>
            <a:ext cx="9143640" cy="904240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Что должно быть на ватмане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0550" y="914400"/>
            <a:ext cx="9955530" cy="5618480"/>
          </a:xfrm>
        </p:spPr>
        <p:txBody>
          <a:bodyPr/>
          <a:lstStyle/>
          <a:p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Персонажи</a:t>
            </a:r>
            <a:r>
              <a:rPr lang="ru-RU" sz="2400" dirty="0"/>
              <a:t> – описать персонажей видеоролика (пол, возраст, тип участия в дорожном движении - пешеход, пассажир, велосипедист и </a:t>
            </a:r>
            <a:r>
              <a:rPr lang="ru-RU" sz="2400" dirty="0" smtClean="0"/>
              <a:t>другие </a:t>
            </a:r>
            <a:r>
              <a:rPr lang="ru-RU" sz="2400" dirty="0"/>
              <a:t>необходимые характеристики</a:t>
            </a:r>
            <a:r>
              <a:rPr lang="ru-RU" sz="2400" dirty="0" smtClean="0"/>
              <a:t>);</a:t>
            </a:r>
          </a:p>
          <a:p>
            <a:endParaRPr lang="ru-RU" sz="2400" dirty="0"/>
          </a:p>
          <a:p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Видеоряд</a:t>
            </a:r>
            <a:r>
              <a:rPr lang="ru-RU" sz="2400" dirty="0"/>
              <a:t> – разбить видеоролик на сцены, показать содержание каждой сцены в виде коротких описаний и иллюстраций, привести текст, который произносят персонажи, описать эффекты, которые будут применяться при съемке и монтаже видеоролика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spc="-1" dirty="0">
                <a:solidFill>
                  <a:srgbClr val="0055A3"/>
                </a:solidFill>
                <a:latin typeface="Tahoma"/>
                <a:ea typeface="Tahoma"/>
              </a:rPr>
              <a:t>Продолжительность видеоролика </a:t>
            </a:r>
            <a:r>
              <a:rPr lang="ru-RU" sz="2400" dirty="0"/>
              <a:t>– написать примерное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5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0528920" y="49176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0B24EA-B3EF-4542-9FCD-1BB0CF97C73C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947880" y="2588760"/>
            <a:ext cx="8869680" cy="5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b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3600" b="1" strike="noStrike" spc="111">
                <a:solidFill>
                  <a:srgbClr val="0055A3"/>
                </a:solidFill>
                <a:latin typeface="Tahoma"/>
                <a:ea typeface="Tahoma"/>
              </a:rPr>
              <a:t>Спасибо</a:t>
            </a:r>
            <a:r>
              <a:rPr lang="ru-RU" sz="3000" b="1" strike="noStrike" spc="111">
                <a:solidFill>
                  <a:srgbClr val="0055A3"/>
                </a:solidFill>
                <a:latin typeface="Tahoma"/>
                <a:ea typeface="Tahoma"/>
              </a:rPr>
              <a:t> </a:t>
            </a:r>
            <a:r>
              <a:rPr lang="ru-RU" sz="3600" b="1" strike="noStrike" spc="111">
                <a:solidFill>
                  <a:srgbClr val="0055A3"/>
                </a:solidFill>
                <a:latin typeface="Tahoma"/>
                <a:ea typeface="Tahoma"/>
              </a:rPr>
              <a:t>за внимание!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79505"/>
            <a:ext cx="9143640" cy="820620"/>
          </a:xfrm>
        </p:spPr>
        <p:txBody>
          <a:bodyPr/>
          <a:lstStyle/>
          <a:p>
            <a:r>
              <a:rPr lang="ru-RU" sz="3600" spc="-1" dirty="0" smtClean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«Золотые правила» </a:t>
            </a:r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участников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259720" y="9915400"/>
            <a:ext cx="7015712" cy="24506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Работа ремней безопасности, почему заклинивает ремень безопасно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20" y="4452841"/>
            <a:ext cx="3349625" cy="22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ржись за поручн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56" y="1376824"/>
            <a:ext cx="4183384" cy="2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бсуждение правил перехода пешеходного перех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20" y="1293841"/>
            <a:ext cx="3339465" cy="29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 правильно выбрать велоодежду - советы по подбору одежды для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3" y="4025398"/>
            <a:ext cx="4667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680" y="103305"/>
            <a:ext cx="9143640" cy="1182570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Современная дорожная инфраструктура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85705" y="2156970"/>
            <a:ext cx="10972440" cy="3977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</a:t>
            </a:r>
            <a:r>
              <a:rPr lang="ru-RU" sz="1800" dirty="0" smtClean="0"/>
              <a:t>3-</a:t>
            </a:r>
            <a:r>
              <a:rPr lang="en-US" sz="1800" dirty="0" smtClean="0"/>
              <a:t>D</a:t>
            </a:r>
            <a:r>
              <a:rPr lang="ru-RU" sz="1800" dirty="0" smtClean="0"/>
              <a:t> Пешеходный переход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Автономный светодиодный светофор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-104" r="-64" b="-104"/>
          <a:stretch>
            <a:fillRect/>
          </a:stretch>
        </p:blipFill>
        <p:spPr bwMode="auto">
          <a:xfrm>
            <a:off x="885705" y="1804580"/>
            <a:ext cx="3977640" cy="23410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Рисунок 4" descr="Зебра в 3D: в Исландии задумались о безопасности пешехо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34" y="3466400"/>
            <a:ext cx="5017805" cy="266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0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69980"/>
            <a:ext cx="9143640" cy="830145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Приоритет пешехода?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3905" y="-923925"/>
            <a:ext cx="9810870" cy="80295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Пункт 14.1 ПДД: 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Водитель транспортного средства, приближающегося к нерегулируемому пешеходному переходу, обязан уступить дорогу пешеходам, переходящим дорогу или вступившим на проезжую часть (трамвайные пути) для осуществления перехода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</p:txBody>
      </p:sp>
      <p:pic>
        <p:nvPicPr>
          <p:cNvPr id="1026" name="Picture 2" descr="Пункт 14.1 ПДД – пропуск пешехода на переходе - Car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937995"/>
            <a:ext cx="5064113" cy="26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180" y="112830"/>
            <a:ext cx="9143640" cy="887295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Приоритет пешехода?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47725" y="1819275"/>
            <a:ext cx="8677437" cy="4073525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Пункт 4.5 ПДД: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препятствия</a:t>
            </a:r>
            <a:r>
              <a:rPr lang="ru-RU" sz="2400" dirty="0"/>
              <a:t>, ограничивающего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обзорность</a:t>
            </a:r>
            <a:r>
              <a:rPr lang="ru-RU" sz="2400" dirty="0"/>
              <a:t>, не убедившись в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отсутствии приближающихся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dirty="0"/>
              <a:t>транспортных средств.</a:t>
            </a:r>
          </a:p>
          <a:p>
            <a:endParaRPr lang="ru-RU" dirty="0"/>
          </a:p>
        </p:txBody>
      </p:sp>
      <p:pic>
        <p:nvPicPr>
          <p:cNvPr id="2050" name="Picture 2" descr="ПДД РФ часть 14. Пешеходные переходы и места остановок маршрутных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" b="12795"/>
          <a:stretch/>
        </p:blipFill>
        <p:spPr bwMode="auto">
          <a:xfrm>
            <a:off x="5366720" y="4739640"/>
            <a:ext cx="4329091" cy="21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89030"/>
            <a:ext cx="9143640" cy="734895"/>
          </a:xfrm>
        </p:spPr>
        <p:txBody>
          <a:bodyPr/>
          <a:lstStyle/>
          <a:p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Алгоритм перехода проезжей части дороги по пешеходному переходу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2200275"/>
            <a:ext cx="9953745" cy="3819525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Подойти </a:t>
            </a:r>
            <a:r>
              <a:rPr lang="ru-RU" sz="2400" dirty="0"/>
              <a:t>к пешеходному переходу и остановиться в двух-трех шагах от края проезжей части </a:t>
            </a:r>
            <a:r>
              <a:rPr lang="ru-RU" sz="2400" dirty="0" smtClean="0"/>
              <a:t>дороги</a:t>
            </a:r>
            <a:r>
              <a:rPr lang="ru-RU" sz="2400" dirty="0"/>
              <a:t>;</a:t>
            </a:r>
            <a:endParaRPr lang="ru-RU" sz="2400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Осмотреть дорогу и убедиться в отсутствии приближающегося транспорта. Если пешеходный переход регулируемый, дождаться зеленого сигнала пешеходного светофора;</a:t>
            </a:r>
            <a:endParaRPr lang="ru-RU" sz="2400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Внимательно посмотреть налево, направо и еще раз налево. Убедиться, что все автомобили остановились и готовы пропустить пешехода;</a:t>
            </a:r>
            <a:endParaRPr lang="ru-RU" sz="2400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Только после этого начинать переход и во время него продолжать наблюдать за дорожной обстановкой;</a:t>
            </a:r>
            <a:endParaRPr lang="ru-RU" sz="2400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Переходить проезжую часть дороги необходимо под прямым углом быстрым шагом, но не бежать.</a:t>
            </a:r>
            <a:endParaRPr lang="ru-RU" sz="240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0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400" y="304799"/>
            <a:ext cx="9143640" cy="690881"/>
          </a:xfrm>
        </p:spPr>
        <p:txBody>
          <a:bodyPr/>
          <a:lstStyle/>
          <a:p>
            <a:r>
              <a:rPr lang="ru-RU" sz="3600" spc="-1" dirty="0" err="1">
                <a:solidFill>
                  <a:srgbClr val="0055A3"/>
                </a:solidFill>
                <a:latin typeface="Tahoma"/>
                <a:ea typeface="Tahoma"/>
                <a:cs typeface="+mn-cs"/>
              </a:rPr>
              <a:t>Световозвращающие</a:t>
            </a:r>
            <a:r>
              <a:rPr lang="ru-RU" sz="3600" spc="-1" dirty="0">
                <a:solidFill>
                  <a:srgbClr val="0055A3"/>
                </a:solidFill>
                <a:latin typeface="Tahoma"/>
                <a:ea typeface="Tahoma"/>
                <a:cs typeface="+mn-cs"/>
              </a:rPr>
              <a:t> элементы для пешехода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257789" y="8990840"/>
            <a:ext cx="6934211" cy="2487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У пешеходов проверят световозвращатели – 64 параллел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" y="1737079"/>
            <a:ext cx="5132477" cy="34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световозвращатель спасет вам жизнь — Городские ве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25" y="4169881"/>
            <a:ext cx="4513606" cy="23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55A3"/>
                </a:solidFill>
                <a:latin typeface="Tahoma"/>
                <a:ea typeface="Tahoma"/>
              </a:rPr>
              <a:t>Наглядные материалы для проведения занятия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3A4D995-517A-4FBB-B933-CF1F23D5CE5A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4" name="Image1"/>
          <p:cNvPicPr/>
          <p:nvPr/>
        </p:nvPicPr>
        <p:blipFill>
          <a:blip r:embed="rId3"/>
          <a:srcRect l="-110" t="-165" r="-110" b="-165"/>
          <a:stretch/>
        </p:blipFill>
        <p:spPr>
          <a:xfrm>
            <a:off x="2917440" y="1621440"/>
            <a:ext cx="5083200" cy="39193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1524000" y="5924880"/>
            <a:ext cx="808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latin typeface="+mj-lt"/>
                <a:ea typeface="+mj-ea"/>
                <a:cs typeface="+mj-cs"/>
              </a:rPr>
              <a:t>Через визуальный канал восприятия мы получаем больше всего информации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0055A3"/>
                </a:solidFill>
                <a:latin typeface="Tahoma"/>
                <a:ea typeface="Tahoma"/>
              </a:rPr>
              <a:t>Наглядные материалы для проведения занятия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288015-78F2-40BC-9EC9-69FABF506B13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8" name="Image2"/>
          <p:cNvPicPr/>
          <p:nvPr/>
        </p:nvPicPr>
        <p:blipFill>
          <a:blip r:embed="rId3"/>
          <a:srcRect l="-312" t="15559" r="-290" b="9071"/>
          <a:stretch/>
        </p:blipFill>
        <p:spPr>
          <a:xfrm>
            <a:off x="1249560" y="1921680"/>
            <a:ext cx="3129840" cy="3664800"/>
          </a:xfrm>
          <a:prstGeom prst="rect">
            <a:avLst/>
          </a:prstGeom>
          <a:ln>
            <a:noFill/>
          </a:ln>
        </p:spPr>
      </p:pic>
      <p:pic>
        <p:nvPicPr>
          <p:cNvPr id="139" name="Image3"/>
          <p:cNvPicPr/>
          <p:nvPr/>
        </p:nvPicPr>
        <p:blipFill>
          <a:blip r:embed="rId4"/>
          <a:srcRect l="-115" t="-154" r="-115" b="-154"/>
          <a:stretch/>
        </p:blipFill>
        <p:spPr>
          <a:xfrm>
            <a:off x="5352840" y="1921680"/>
            <a:ext cx="4484160" cy="36648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3341054" y="5934074"/>
            <a:ext cx="4469445" cy="306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О воздействии визуальной информации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</TotalTime>
  <Words>620</Words>
  <Application>Microsoft Office PowerPoint</Application>
  <PresentationFormat>Широкоэкранный</PresentationFormat>
  <Paragraphs>109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NSimSun</vt:lpstr>
      <vt:lpstr>Arial</vt:lpstr>
      <vt:lpstr>Calibri</vt:lpstr>
      <vt:lpstr>Calibri Light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«Золотые правила» участников дорожного движения</vt:lpstr>
      <vt:lpstr>Современная дорожная инфраструктура</vt:lpstr>
      <vt:lpstr>Приоритет пешехода?</vt:lpstr>
      <vt:lpstr>Приоритет пешехода?</vt:lpstr>
      <vt:lpstr>Алгоритм перехода проезжей части дороги по пешеходному переходу</vt:lpstr>
      <vt:lpstr>Световозвращающие элементы для пешехода</vt:lpstr>
      <vt:lpstr>Презентация PowerPoint</vt:lpstr>
      <vt:lpstr>Презентация PowerPoint</vt:lpstr>
      <vt:lpstr>Презентация PowerPoint</vt:lpstr>
      <vt:lpstr>Метод шока и метод позитивной рекламы</vt:lpstr>
      <vt:lpstr>Презентация PowerPoint</vt:lpstr>
      <vt:lpstr>Презентация PowerPoint</vt:lpstr>
      <vt:lpstr>Презентация PowerPoint</vt:lpstr>
      <vt:lpstr>Что должно быть на ватмане</vt:lpstr>
      <vt:lpstr>Что должно быть на ватмане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Valentina Kulbitskay</dc:creator>
  <dc:description/>
  <cp:lastModifiedBy>Admin</cp:lastModifiedBy>
  <cp:revision>785</cp:revision>
  <dcterms:created xsi:type="dcterms:W3CDTF">2020-05-25T13:58:07Z</dcterms:created>
  <dcterms:modified xsi:type="dcterms:W3CDTF">2020-08-20T09:05:47Z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